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7"/>
  </p:notesMasterIdLst>
  <p:sldIdLst>
    <p:sldId id="294" r:id="rId2"/>
    <p:sldId id="264" r:id="rId3"/>
    <p:sldId id="256" r:id="rId4"/>
    <p:sldId id="257" r:id="rId5"/>
    <p:sldId id="297" r:id="rId6"/>
    <p:sldId id="265" r:id="rId7"/>
    <p:sldId id="266" r:id="rId8"/>
    <p:sldId id="267" r:id="rId9"/>
    <p:sldId id="258" r:id="rId10"/>
    <p:sldId id="293" r:id="rId11"/>
    <p:sldId id="298" r:id="rId12"/>
    <p:sldId id="269" r:id="rId13"/>
    <p:sldId id="290" r:id="rId14"/>
    <p:sldId id="277" r:id="rId15"/>
    <p:sldId id="259" r:id="rId16"/>
    <p:sldId id="273" r:id="rId17"/>
    <p:sldId id="276" r:id="rId18"/>
    <p:sldId id="292" r:id="rId19"/>
    <p:sldId id="274" r:id="rId20"/>
    <p:sldId id="278" r:id="rId21"/>
    <p:sldId id="307" r:id="rId22"/>
    <p:sldId id="299" r:id="rId23"/>
    <p:sldId id="260" r:id="rId24"/>
    <p:sldId id="314" r:id="rId25"/>
    <p:sldId id="303" r:id="rId26"/>
    <p:sldId id="301" r:id="rId27"/>
    <p:sldId id="279" r:id="rId28"/>
    <p:sldId id="302" r:id="rId29"/>
    <p:sldId id="261" r:id="rId30"/>
    <p:sldId id="304" r:id="rId31"/>
    <p:sldId id="308" r:id="rId32"/>
    <p:sldId id="309" r:id="rId33"/>
    <p:sldId id="280" r:id="rId34"/>
    <p:sldId id="282" r:id="rId35"/>
    <p:sldId id="283" r:id="rId36"/>
    <p:sldId id="284" r:id="rId37"/>
    <p:sldId id="310" r:id="rId38"/>
    <p:sldId id="306" r:id="rId39"/>
    <p:sldId id="262" r:id="rId40"/>
    <p:sldId id="305" r:id="rId41"/>
    <p:sldId id="311" r:id="rId42"/>
    <p:sldId id="312" r:id="rId43"/>
    <p:sldId id="287" r:id="rId44"/>
    <p:sldId id="317" r:id="rId45"/>
    <p:sldId id="318" r:id="rId46"/>
    <p:sldId id="295" r:id="rId47"/>
    <p:sldId id="315" r:id="rId48"/>
    <p:sldId id="288" r:id="rId49"/>
    <p:sldId id="316" r:id="rId50"/>
    <p:sldId id="313" r:id="rId51"/>
    <p:sldId id="289" r:id="rId52"/>
    <p:sldId id="319" r:id="rId53"/>
    <p:sldId id="320" r:id="rId54"/>
    <p:sldId id="263" r:id="rId55"/>
    <p:sldId id="286" r:id="rId56"/>
  </p:sldIdLst>
  <p:sldSz cx="12192000" cy="6858000"/>
  <p:notesSz cx="6858000" cy="9144000"/>
  <p:custShowLst>
    <p:custShow name="Diaporama personnalisé 1" id="0">
      <p:sldLst>
        <p:sld r:id="rId2"/>
        <p:sld r:id="rId3"/>
        <p:sld r:id="rId4"/>
        <p:sld r:id="rId5"/>
        <p:sld r:id="rId6"/>
        <p:sld r:id="rId7"/>
        <p:sld r:id="rId8"/>
        <p:sld r:id="rId9"/>
        <p:sld r:id="rId10"/>
        <p:sld r:id="rId11"/>
        <p:sld r:id="rId12"/>
        <p:sld r:id="rId13"/>
        <p:sld r:id="rId14"/>
        <p:sld r:id="rId15"/>
        <p:sld r:id="rId16"/>
        <p:sld r:id="rId17"/>
        <p:sld r:id="rId18"/>
        <p:sld r:id="rId19"/>
        <p:sld r:id="rId20"/>
        <p:sld r:id="rId21"/>
        <p:sld r:id="rId22"/>
        <p:sld r:id="rId23"/>
        <p:sld r:id="rId24"/>
        <p:sld r:id="rId25"/>
        <p:sld r:id="rId26"/>
        <p:sld r:id="rId27"/>
        <p:sld r:id="rId28"/>
        <p:sld r:id="rId29"/>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52"/>
        <p:sld r:id="rId53"/>
        <p:sld r:id="rId54"/>
        <p:sld r:id="rId55"/>
        <p:sld r:id="rId56"/>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D9F1C6-9893-4243-9545-A4D823574DA8}" v="86" dt="2024-04-18T07:11:56.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6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SN"/>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49891-3FF4-4C66-945A-87F8F43837DD}" type="datetimeFigureOut">
              <a:rPr lang="fr-SN" smtClean="0"/>
              <a:t>17/04/2024</a:t>
            </a:fld>
            <a:endParaRPr lang="fr-SN"/>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SN"/>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SN"/>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SN"/>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2900E-0669-4927-B653-31ED1B2B3BB3}" type="slidenum">
              <a:rPr lang="fr-SN" smtClean="0"/>
              <a:t>‹N°›</a:t>
            </a:fld>
            <a:endParaRPr lang="fr-SN"/>
          </a:p>
        </p:txBody>
      </p:sp>
    </p:spTree>
    <p:extLst>
      <p:ext uri="{BB962C8B-B14F-4D97-AF65-F5344CB8AC3E}">
        <p14:creationId xmlns:p14="http://schemas.microsoft.com/office/powerpoint/2010/main" val="3952403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SN" dirty="0"/>
          </a:p>
        </p:txBody>
      </p:sp>
      <p:sp>
        <p:nvSpPr>
          <p:cNvPr id="4" name="Espace réservé du numéro de diapositive 3"/>
          <p:cNvSpPr>
            <a:spLocks noGrp="1"/>
          </p:cNvSpPr>
          <p:nvPr>
            <p:ph type="sldNum" sz="quarter" idx="5"/>
          </p:nvPr>
        </p:nvSpPr>
        <p:spPr/>
        <p:txBody>
          <a:bodyPr/>
          <a:lstStyle/>
          <a:p>
            <a:fld id="{9912900E-0669-4927-B653-31ED1B2B3BB3}" type="slidenum">
              <a:rPr lang="fr-SN" smtClean="0"/>
              <a:t>54</a:t>
            </a:fld>
            <a:endParaRPr lang="fr-SN"/>
          </a:p>
        </p:txBody>
      </p:sp>
    </p:spTree>
    <p:extLst>
      <p:ext uri="{BB962C8B-B14F-4D97-AF65-F5344CB8AC3E}">
        <p14:creationId xmlns:p14="http://schemas.microsoft.com/office/powerpoint/2010/main" val="2414918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fr-FR"/>
              <a:t>Modifiez le style du titre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A607E993-8928-4507-9D04-D039596D2633}" type="datetimeFigureOut">
              <a:rPr lang="fr-SN" smtClean="0"/>
              <a:t>17/04/2024</a:t>
            </a:fld>
            <a:endParaRPr lang="fr-SN"/>
          </a:p>
        </p:txBody>
      </p:sp>
      <p:sp>
        <p:nvSpPr>
          <p:cNvPr id="5" name="Footer Placeholder 4"/>
          <p:cNvSpPr>
            <a:spLocks noGrp="1"/>
          </p:cNvSpPr>
          <p:nvPr>
            <p:ph type="ftr" sz="quarter" idx="11"/>
          </p:nvPr>
        </p:nvSpPr>
        <p:spPr>
          <a:xfrm>
            <a:off x="1451579" y="329307"/>
            <a:ext cx="5626774" cy="309201"/>
          </a:xfrm>
        </p:spPr>
        <p:txBody>
          <a:bodyPr/>
          <a:lstStyle/>
          <a:p>
            <a:endParaRPr lang="fr-SN"/>
          </a:p>
        </p:txBody>
      </p:sp>
      <p:sp>
        <p:nvSpPr>
          <p:cNvPr id="6" name="Slide Number Placeholder 5"/>
          <p:cNvSpPr>
            <a:spLocks noGrp="1"/>
          </p:cNvSpPr>
          <p:nvPr>
            <p:ph type="sldNum" sz="quarter" idx="12"/>
          </p:nvPr>
        </p:nvSpPr>
        <p:spPr>
          <a:xfrm>
            <a:off x="476834" y="798973"/>
            <a:ext cx="811019" cy="503578"/>
          </a:xfrm>
        </p:spPr>
        <p:txBody>
          <a:bodyPr/>
          <a:lstStyle/>
          <a:p>
            <a:fld id="{9575C02C-4BB4-4694-95D7-BB6414FD472A}" type="slidenum">
              <a:rPr lang="fr-SN" smtClean="0"/>
              <a:t>‹N°›</a:t>
            </a:fld>
            <a:endParaRPr lang="fr-SN"/>
          </a:p>
        </p:txBody>
      </p:sp>
    </p:spTree>
    <p:extLst>
      <p:ext uri="{BB962C8B-B14F-4D97-AF65-F5344CB8AC3E}">
        <p14:creationId xmlns:p14="http://schemas.microsoft.com/office/powerpoint/2010/main" val="162989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607E993-8928-4507-9D04-D039596D2633}" type="datetimeFigureOut">
              <a:rPr lang="fr-SN" smtClean="0"/>
              <a:t>17/04/2024</a:t>
            </a:fld>
            <a:endParaRPr lang="fr-SN"/>
          </a:p>
        </p:txBody>
      </p:sp>
      <p:sp>
        <p:nvSpPr>
          <p:cNvPr id="5" name="Footer Placeholder 4"/>
          <p:cNvSpPr>
            <a:spLocks noGrp="1"/>
          </p:cNvSpPr>
          <p:nvPr>
            <p:ph type="ftr" sz="quarter" idx="11"/>
          </p:nvPr>
        </p:nvSpPr>
        <p:spPr/>
        <p:txBody>
          <a:bodyPr/>
          <a:lstStyle/>
          <a:p>
            <a:endParaRPr lang="fr-SN"/>
          </a:p>
        </p:txBody>
      </p:sp>
      <p:sp>
        <p:nvSpPr>
          <p:cNvPr id="6" name="Slide Number Placeholder 5"/>
          <p:cNvSpPr>
            <a:spLocks noGrp="1"/>
          </p:cNvSpPr>
          <p:nvPr>
            <p:ph type="sldNum" sz="quarter" idx="12"/>
          </p:nvPr>
        </p:nvSpPr>
        <p:spPr/>
        <p:txBody>
          <a:bodyPr/>
          <a:lstStyle/>
          <a:p>
            <a:fld id="{9575C02C-4BB4-4694-95D7-BB6414FD472A}" type="slidenum">
              <a:rPr lang="fr-SN" smtClean="0"/>
              <a:t>‹N°›</a:t>
            </a:fld>
            <a:endParaRPr lang="fr-SN"/>
          </a:p>
        </p:txBody>
      </p:sp>
    </p:spTree>
    <p:extLst>
      <p:ext uri="{BB962C8B-B14F-4D97-AF65-F5344CB8AC3E}">
        <p14:creationId xmlns:p14="http://schemas.microsoft.com/office/powerpoint/2010/main" val="412973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607E993-8928-4507-9D04-D039596D2633}" type="datetimeFigureOut">
              <a:rPr lang="fr-SN" smtClean="0"/>
              <a:t>17/04/2024</a:t>
            </a:fld>
            <a:endParaRPr lang="fr-SN"/>
          </a:p>
        </p:txBody>
      </p:sp>
      <p:sp>
        <p:nvSpPr>
          <p:cNvPr id="5" name="Footer Placeholder 4"/>
          <p:cNvSpPr>
            <a:spLocks noGrp="1"/>
          </p:cNvSpPr>
          <p:nvPr>
            <p:ph type="ftr" sz="quarter" idx="11"/>
          </p:nvPr>
        </p:nvSpPr>
        <p:spPr/>
        <p:txBody>
          <a:bodyPr/>
          <a:lstStyle/>
          <a:p>
            <a:endParaRPr lang="fr-SN"/>
          </a:p>
        </p:txBody>
      </p:sp>
      <p:sp>
        <p:nvSpPr>
          <p:cNvPr id="6" name="Slide Number Placeholder 5"/>
          <p:cNvSpPr>
            <a:spLocks noGrp="1"/>
          </p:cNvSpPr>
          <p:nvPr>
            <p:ph type="sldNum" sz="quarter" idx="12"/>
          </p:nvPr>
        </p:nvSpPr>
        <p:spPr/>
        <p:txBody>
          <a:bodyPr/>
          <a:lstStyle/>
          <a:p>
            <a:fld id="{9575C02C-4BB4-4694-95D7-BB6414FD472A}" type="slidenum">
              <a:rPr lang="fr-SN" smtClean="0"/>
              <a:t>‹N°›</a:t>
            </a:fld>
            <a:endParaRPr lang="fr-SN"/>
          </a:p>
        </p:txBody>
      </p:sp>
    </p:spTree>
    <p:extLst>
      <p:ext uri="{BB962C8B-B14F-4D97-AF65-F5344CB8AC3E}">
        <p14:creationId xmlns:p14="http://schemas.microsoft.com/office/powerpoint/2010/main" val="2554012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607E993-8928-4507-9D04-D039596D2633}" type="datetimeFigureOut">
              <a:rPr lang="fr-SN" smtClean="0"/>
              <a:t>17/04/2024</a:t>
            </a:fld>
            <a:endParaRPr lang="fr-SN"/>
          </a:p>
        </p:txBody>
      </p:sp>
      <p:sp>
        <p:nvSpPr>
          <p:cNvPr id="5" name="Footer Placeholder 4"/>
          <p:cNvSpPr>
            <a:spLocks noGrp="1"/>
          </p:cNvSpPr>
          <p:nvPr>
            <p:ph type="ftr" sz="quarter" idx="11"/>
          </p:nvPr>
        </p:nvSpPr>
        <p:spPr/>
        <p:txBody>
          <a:bodyPr/>
          <a:lstStyle/>
          <a:p>
            <a:endParaRPr lang="fr-SN"/>
          </a:p>
        </p:txBody>
      </p:sp>
      <p:sp>
        <p:nvSpPr>
          <p:cNvPr id="6" name="Slide Number Placeholder 5"/>
          <p:cNvSpPr>
            <a:spLocks noGrp="1"/>
          </p:cNvSpPr>
          <p:nvPr>
            <p:ph type="sldNum" sz="quarter" idx="12"/>
          </p:nvPr>
        </p:nvSpPr>
        <p:spPr/>
        <p:txBody>
          <a:bodyPr/>
          <a:lstStyle/>
          <a:p>
            <a:fld id="{9575C02C-4BB4-4694-95D7-BB6414FD472A}" type="slidenum">
              <a:rPr lang="fr-SN" smtClean="0"/>
              <a:t>‹N°›</a:t>
            </a:fld>
            <a:endParaRPr lang="fr-SN"/>
          </a:p>
        </p:txBody>
      </p:sp>
    </p:spTree>
    <p:extLst>
      <p:ext uri="{BB962C8B-B14F-4D97-AF65-F5344CB8AC3E}">
        <p14:creationId xmlns:p14="http://schemas.microsoft.com/office/powerpoint/2010/main" val="3278670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fr-FR"/>
              <a:t>Modifiez le style du titre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607E993-8928-4507-9D04-D039596D2633}" type="datetimeFigureOut">
              <a:rPr lang="fr-SN" smtClean="0"/>
              <a:t>17/04/2024</a:t>
            </a:fld>
            <a:endParaRPr lang="fr-SN"/>
          </a:p>
        </p:txBody>
      </p:sp>
      <p:sp>
        <p:nvSpPr>
          <p:cNvPr id="5" name="Footer Placeholder 4"/>
          <p:cNvSpPr>
            <a:spLocks noGrp="1"/>
          </p:cNvSpPr>
          <p:nvPr>
            <p:ph type="ftr" sz="quarter" idx="11"/>
          </p:nvPr>
        </p:nvSpPr>
        <p:spPr/>
        <p:txBody>
          <a:bodyPr/>
          <a:lstStyle/>
          <a:p>
            <a:endParaRPr lang="fr-SN"/>
          </a:p>
        </p:txBody>
      </p:sp>
      <p:sp>
        <p:nvSpPr>
          <p:cNvPr id="6" name="Slide Number Placeholder 5"/>
          <p:cNvSpPr>
            <a:spLocks noGrp="1"/>
          </p:cNvSpPr>
          <p:nvPr>
            <p:ph type="sldNum" sz="quarter" idx="12"/>
          </p:nvPr>
        </p:nvSpPr>
        <p:spPr/>
        <p:txBody>
          <a:bodyPr/>
          <a:lstStyle/>
          <a:p>
            <a:fld id="{9575C02C-4BB4-4694-95D7-BB6414FD472A}" type="slidenum">
              <a:rPr lang="fr-SN" smtClean="0"/>
              <a:t>‹N°›</a:t>
            </a:fld>
            <a:endParaRPr lang="fr-SN"/>
          </a:p>
        </p:txBody>
      </p:sp>
    </p:spTree>
    <p:extLst>
      <p:ext uri="{BB962C8B-B14F-4D97-AF65-F5344CB8AC3E}">
        <p14:creationId xmlns:p14="http://schemas.microsoft.com/office/powerpoint/2010/main" val="1915659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fr-FR"/>
              <a:t>Modifiez le style du titre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607E993-8928-4507-9D04-D039596D2633}" type="datetimeFigureOut">
              <a:rPr lang="fr-SN" smtClean="0"/>
              <a:t>17/04/2024</a:t>
            </a:fld>
            <a:endParaRPr lang="fr-SN"/>
          </a:p>
        </p:txBody>
      </p:sp>
      <p:sp>
        <p:nvSpPr>
          <p:cNvPr id="6" name="Footer Placeholder 5"/>
          <p:cNvSpPr>
            <a:spLocks noGrp="1"/>
          </p:cNvSpPr>
          <p:nvPr>
            <p:ph type="ftr" sz="quarter" idx="11"/>
          </p:nvPr>
        </p:nvSpPr>
        <p:spPr/>
        <p:txBody>
          <a:bodyPr/>
          <a:lstStyle/>
          <a:p>
            <a:endParaRPr lang="fr-SN"/>
          </a:p>
        </p:txBody>
      </p:sp>
      <p:sp>
        <p:nvSpPr>
          <p:cNvPr id="7" name="Slide Number Placeholder 6"/>
          <p:cNvSpPr>
            <a:spLocks noGrp="1"/>
          </p:cNvSpPr>
          <p:nvPr>
            <p:ph type="sldNum" sz="quarter" idx="12"/>
          </p:nvPr>
        </p:nvSpPr>
        <p:spPr/>
        <p:txBody>
          <a:bodyPr/>
          <a:lstStyle/>
          <a:p>
            <a:fld id="{9575C02C-4BB4-4694-95D7-BB6414FD472A}" type="slidenum">
              <a:rPr lang="fr-SN" smtClean="0"/>
              <a:t>‹N°›</a:t>
            </a:fld>
            <a:endParaRPr lang="fr-SN"/>
          </a:p>
        </p:txBody>
      </p:sp>
    </p:spTree>
    <p:extLst>
      <p:ext uri="{BB962C8B-B14F-4D97-AF65-F5344CB8AC3E}">
        <p14:creationId xmlns:p14="http://schemas.microsoft.com/office/powerpoint/2010/main" val="2326800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447191" y="2824269"/>
            <a:ext cx="4488794" cy="26444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56025" y="2821491"/>
            <a:ext cx="4488794" cy="263737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607E993-8928-4507-9D04-D039596D2633}" type="datetimeFigureOut">
              <a:rPr lang="fr-SN" smtClean="0"/>
              <a:t>17/04/2024</a:t>
            </a:fld>
            <a:endParaRPr lang="fr-SN"/>
          </a:p>
        </p:txBody>
      </p:sp>
      <p:sp>
        <p:nvSpPr>
          <p:cNvPr id="8" name="Footer Placeholder 7"/>
          <p:cNvSpPr>
            <a:spLocks noGrp="1"/>
          </p:cNvSpPr>
          <p:nvPr>
            <p:ph type="ftr" sz="quarter" idx="11"/>
          </p:nvPr>
        </p:nvSpPr>
        <p:spPr/>
        <p:txBody>
          <a:bodyPr/>
          <a:lstStyle/>
          <a:p>
            <a:endParaRPr lang="fr-SN"/>
          </a:p>
        </p:txBody>
      </p:sp>
      <p:sp>
        <p:nvSpPr>
          <p:cNvPr id="9" name="Slide Number Placeholder 8"/>
          <p:cNvSpPr>
            <a:spLocks noGrp="1"/>
          </p:cNvSpPr>
          <p:nvPr>
            <p:ph type="sldNum" sz="quarter" idx="12"/>
          </p:nvPr>
        </p:nvSpPr>
        <p:spPr/>
        <p:txBody>
          <a:bodyPr/>
          <a:lstStyle/>
          <a:p>
            <a:fld id="{9575C02C-4BB4-4694-95D7-BB6414FD472A}" type="slidenum">
              <a:rPr lang="fr-SN" smtClean="0"/>
              <a:t>‹N°›</a:t>
            </a:fld>
            <a:endParaRPr lang="fr-SN"/>
          </a:p>
        </p:txBody>
      </p:sp>
    </p:spTree>
    <p:extLst>
      <p:ext uri="{BB962C8B-B14F-4D97-AF65-F5344CB8AC3E}">
        <p14:creationId xmlns:p14="http://schemas.microsoft.com/office/powerpoint/2010/main" val="2091603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607E993-8928-4507-9D04-D039596D2633}" type="datetimeFigureOut">
              <a:rPr lang="fr-SN" smtClean="0"/>
              <a:t>17/04/2024</a:t>
            </a:fld>
            <a:endParaRPr lang="fr-SN"/>
          </a:p>
        </p:txBody>
      </p:sp>
      <p:sp>
        <p:nvSpPr>
          <p:cNvPr id="4" name="Footer Placeholder 3"/>
          <p:cNvSpPr>
            <a:spLocks noGrp="1"/>
          </p:cNvSpPr>
          <p:nvPr>
            <p:ph type="ftr" sz="quarter" idx="11"/>
          </p:nvPr>
        </p:nvSpPr>
        <p:spPr/>
        <p:txBody>
          <a:bodyPr/>
          <a:lstStyle/>
          <a:p>
            <a:endParaRPr lang="fr-SN"/>
          </a:p>
        </p:txBody>
      </p:sp>
      <p:sp>
        <p:nvSpPr>
          <p:cNvPr id="5" name="Slide Number Placeholder 4"/>
          <p:cNvSpPr>
            <a:spLocks noGrp="1"/>
          </p:cNvSpPr>
          <p:nvPr>
            <p:ph type="sldNum" sz="quarter" idx="12"/>
          </p:nvPr>
        </p:nvSpPr>
        <p:spPr/>
        <p:txBody>
          <a:bodyPr/>
          <a:lstStyle/>
          <a:p>
            <a:fld id="{9575C02C-4BB4-4694-95D7-BB6414FD472A}" type="slidenum">
              <a:rPr lang="fr-SN" smtClean="0"/>
              <a:t>‹N°›</a:t>
            </a:fld>
            <a:endParaRPr lang="fr-SN"/>
          </a:p>
        </p:txBody>
      </p:sp>
    </p:spTree>
    <p:extLst>
      <p:ext uri="{BB962C8B-B14F-4D97-AF65-F5344CB8AC3E}">
        <p14:creationId xmlns:p14="http://schemas.microsoft.com/office/powerpoint/2010/main" val="2926006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07E993-8928-4507-9D04-D039596D2633}" type="datetimeFigureOut">
              <a:rPr lang="fr-SN" smtClean="0"/>
              <a:t>17/04/2024</a:t>
            </a:fld>
            <a:endParaRPr lang="fr-SN"/>
          </a:p>
        </p:txBody>
      </p:sp>
      <p:sp>
        <p:nvSpPr>
          <p:cNvPr id="3" name="Footer Placeholder 2"/>
          <p:cNvSpPr>
            <a:spLocks noGrp="1"/>
          </p:cNvSpPr>
          <p:nvPr>
            <p:ph type="ftr" sz="quarter" idx="11"/>
          </p:nvPr>
        </p:nvSpPr>
        <p:spPr/>
        <p:txBody>
          <a:bodyPr/>
          <a:lstStyle/>
          <a:p>
            <a:endParaRPr lang="fr-SN"/>
          </a:p>
        </p:txBody>
      </p:sp>
      <p:sp>
        <p:nvSpPr>
          <p:cNvPr id="4" name="Slide Number Placeholder 3"/>
          <p:cNvSpPr>
            <a:spLocks noGrp="1"/>
          </p:cNvSpPr>
          <p:nvPr>
            <p:ph type="sldNum" sz="quarter" idx="12"/>
          </p:nvPr>
        </p:nvSpPr>
        <p:spPr/>
        <p:txBody>
          <a:bodyPr/>
          <a:lstStyle/>
          <a:p>
            <a:fld id="{9575C02C-4BB4-4694-95D7-BB6414FD472A}" type="slidenum">
              <a:rPr lang="fr-SN" smtClean="0"/>
              <a:t>‹N°›</a:t>
            </a:fld>
            <a:endParaRPr lang="fr-SN"/>
          </a:p>
        </p:txBody>
      </p:sp>
    </p:spTree>
    <p:extLst>
      <p:ext uri="{BB962C8B-B14F-4D97-AF65-F5344CB8AC3E}">
        <p14:creationId xmlns:p14="http://schemas.microsoft.com/office/powerpoint/2010/main" val="2329829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607E993-8928-4507-9D04-D039596D2633}" type="datetimeFigureOut">
              <a:rPr lang="fr-SN" smtClean="0"/>
              <a:t>17/04/2024</a:t>
            </a:fld>
            <a:endParaRPr lang="fr-SN"/>
          </a:p>
        </p:txBody>
      </p:sp>
      <p:sp>
        <p:nvSpPr>
          <p:cNvPr id="6" name="Footer Placeholder 5"/>
          <p:cNvSpPr>
            <a:spLocks noGrp="1"/>
          </p:cNvSpPr>
          <p:nvPr>
            <p:ph type="ftr" sz="quarter" idx="11"/>
          </p:nvPr>
        </p:nvSpPr>
        <p:spPr/>
        <p:txBody>
          <a:bodyPr/>
          <a:lstStyle/>
          <a:p>
            <a:endParaRPr lang="fr-SN"/>
          </a:p>
        </p:txBody>
      </p:sp>
      <p:sp>
        <p:nvSpPr>
          <p:cNvPr id="7" name="Slide Number Placeholder 6"/>
          <p:cNvSpPr>
            <a:spLocks noGrp="1"/>
          </p:cNvSpPr>
          <p:nvPr>
            <p:ph type="sldNum" sz="quarter" idx="12"/>
          </p:nvPr>
        </p:nvSpPr>
        <p:spPr/>
        <p:txBody>
          <a:bodyPr/>
          <a:lstStyle/>
          <a:p>
            <a:fld id="{9575C02C-4BB4-4694-95D7-BB6414FD472A}" type="slidenum">
              <a:rPr lang="fr-SN" smtClean="0"/>
              <a:t>‹N°›</a:t>
            </a:fld>
            <a:endParaRPr lang="fr-SN"/>
          </a:p>
        </p:txBody>
      </p:sp>
    </p:spTree>
    <p:extLst>
      <p:ext uri="{BB962C8B-B14F-4D97-AF65-F5344CB8AC3E}">
        <p14:creationId xmlns:p14="http://schemas.microsoft.com/office/powerpoint/2010/main" val="4104616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fr-FR"/>
              <a:t>Cliquez sur l'icône pour ajouter une image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607E993-8928-4507-9D04-D039596D2633}" type="datetimeFigureOut">
              <a:rPr lang="fr-SN" smtClean="0"/>
              <a:t>17/04/2024</a:t>
            </a:fld>
            <a:endParaRPr lang="fr-SN"/>
          </a:p>
        </p:txBody>
      </p:sp>
      <p:sp>
        <p:nvSpPr>
          <p:cNvPr id="6" name="Footer Placeholder 5"/>
          <p:cNvSpPr>
            <a:spLocks noGrp="1"/>
          </p:cNvSpPr>
          <p:nvPr>
            <p:ph type="ftr" sz="quarter" idx="11"/>
          </p:nvPr>
        </p:nvSpPr>
        <p:spPr>
          <a:xfrm>
            <a:off x="1447382" y="318640"/>
            <a:ext cx="5541004" cy="320931"/>
          </a:xfrm>
        </p:spPr>
        <p:txBody>
          <a:bodyPr/>
          <a:lstStyle/>
          <a:p>
            <a:endParaRPr lang="fr-SN"/>
          </a:p>
        </p:txBody>
      </p:sp>
      <p:sp>
        <p:nvSpPr>
          <p:cNvPr id="7" name="Slide Number Placeholder 6"/>
          <p:cNvSpPr>
            <a:spLocks noGrp="1"/>
          </p:cNvSpPr>
          <p:nvPr>
            <p:ph type="sldNum" sz="quarter" idx="12"/>
          </p:nvPr>
        </p:nvSpPr>
        <p:spPr/>
        <p:txBody>
          <a:bodyPr/>
          <a:lstStyle/>
          <a:p>
            <a:fld id="{9575C02C-4BB4-4694-95D7-BB6414FD472A}" type="slidenum">
              <a:rPr lang="fr-SN" smtClean="0"/>
              <a:t>‹N°›</a:t>
            </a:fld>
            <a:endParaRPr lang="fr-SN"/>
          </a:p>
        </p:txBody>
      </p:sp>
    </p:spTree>
    <p:extLst>
      <p:ext uri="{BB962C8B-B14F-4D97-AF65-F5344CB8AC3E}">
        <p14:creationId xmlns:p14="http://schemas.microsoft.com/office/powerpoint/2010/main" val="3373271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607E993-8928-4507-9D04-D039596D2633}" type="datetimeFigureOut">
              <a:rPr lang="fr-SN" smtClean="0"/>
              <a:t>17/04/2024</a:t>
            </a:fld>
            <a:endParaRPr lang="fr-SN"/>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fr-S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75C02C-4BB4-4694-95D7-BB6414FD472A}" type="slidenum">
              <a:rPr lang="fr-SN" smtClean="0"/>
              <a:t>‹N°›</a:t>
            </a:fld>
            <a:endParaRPr lang="fr-SN"/>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287933"/>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6A8E6F-CB2F-FE25-E4D5-8985283CC7E3}"/>
              </a:ext>
            </a:extLst>
          </p:cNvPr>
          <p:cNvSpPr>
            <a:spLocks noGrp="1"/>
          </p:cNvSpPr>
          <p:nvPr>
            <p:ph type="title"/>
          </p:nvPr>
        </p:nvSpPr>
        <p:spPr/>
        <p:txBody>
          <a:bodyPr>
            <a:normAutofit/>
          </a:bodyPr>
          <a:lstStyle/>
          <a:p>
            <a:pPr algn="ctr"/>
            <a:r>
              <a:rPr lang="fr-FR" dirty="0"/>
              <a:t> </a:t>
            </a:r>
            <a:r>
              <a:rPr lang="fr-FR" b="1" u="sng" dirty="0">
                <a:latin typeface="Algerian" panose="04020705040A02060702" pitchFamily="82" charset="0"/>
              </a:rPr>
              <a:t>Mini-projet de l’ entreprise </a:t>
            </a:r>
            <a:r>
              <a:rPr lang="fr-FR" b="1" u="sng" dirty="0" err="1">
                <a:latin typeface="Algerian" panose="04020705040A02060702" pitchFamily="82" charset="0"/>
              </a:rPr>
              <a:t>Techcorp</a:t>
            </a:r>
            <a:br>
              <a:rPr lang="fr-FR" dirty="0"/>
            </a:br>
            <a:endParaRPr lang="fr-SN" dirty="0"/>
          </a:p>
        </p:txBody>
      </p:sp>
      <p:sp>
        <p:nvSpPr>
          <p:cNvPr id="3" name="Espace réservé du contenu 2">
            <a:extLst>
              <a:ext uri="{FF2B5EF4-FFF2-40B4-BE49-F238E27FC236}">
                <a16:creationId xmlns:a16="http://schemas.microsoft.com/office/drawing/2014/main" id="{65C15C3E-CA23-CFE0-9895-936785C52D7A}"/>
              </a:ext>
            </a:extLst>
          </p:cNvPr>
          <p:cNvSpPr>
            <a:spLocks noGrp="1"/>
          </p:cNvSpPr>
          <p:nvPr>
            <p:ph idx="1"/>
          </p:nvPr>
        </p:nvSpPr>
        <p:spPr>
          <a:xfrm>
            <a:off x="589280" y="1253331"/>
            <a:ext cx="11033760" cy="3318669"/>
          </a:xfrm>
        </p:spPr>
        <p:txBody>
          <a:bodyPr>
            <a:normAutofit/>
          </a:bodyPr>
          <a:lstStyle/>
          <a:p>
            <a:pPr algn="ctr">
              <a:buFont typeface="Courier New" panose="02070309020205020404" pitchFamily="49" charset="0"/>
              <a:buChar char="o"/>
            </a:pPr>
            <a:r>
              <a:rPr lang="fr-FR" b="1" u="sng" dirty="0"/>
              <a:t>Sécurisation et gestion avancée des clients Windows 10.</a:t>
            </a:r>
          </a:p>
          <a:p>
            <a:pPr marL="0" indent="0" algn="ctr">
              <a:buNone/>
            </a:pPr>
            <a:r>
              <a:rPr lang="fr-FR" b="1" u="sng" dirty="0"/>
              <a:t>PRÉSENTER PAR:</a:t>
            </a:r>
          </a:p>
          <a:p>
            <a:pPr algn="ctr"/>
            <a:r>
              <a:rPr lang="fr-FR" b="1" dirty="0"/>
              <a:t>ABDOULAYE CAMARA</a:t>
            </a:r>
          </a:p>
          <a:p>
            <a:pPr algn="ctr"/>
            <a:r>
              <a:rPr lang="fr-FR" b="1" dirty="0"/>
              <a:t>MEHDI</a:t>
            </a:r>
          </a:p>
          <a:p>
            <a:pPr algn="ctr"/>
            <a:r>
              <a:rPr lang="fr-FR" b="1" dirty="0"/>
              <a:t>HONGLI LI</a:t>
            </a:r>
          </a:p>
          <a:p>
            <a:pPr algn="ctr"/>
            <a:r>
              <a:rPr lang="fr-FR" b="1" dirty="0"/>
              <a:t>PAPA MOUHAMED SYLLA</a:t>
            </a:r>
          </a:p>
        </p:txBody>
      </p:sp>
      <p:sp>
        <p:nvSpPr>
          <p:cNvPr id="4" name="ZoneTexte 3">
            <a:extLst>
              <a:ext uri="{FF2B5EF4-FFF2-40B4-BE49-F238E27FC236}">
                <a16:creationId xmlns:a16="http://schemas.microsoft.com/office/drawing/2014/main" id="{334AE950-8FA0-0818-1484-67079ABD440B}"/>
              </a:ext>
            </a:extLst>
          </p:cNvPr>
          <p:cNvSpPr txBox="1"/>
          <p:nvPr/>
        </p:nvSpPr>
        <p:spPr>
          <a:xfrm>
            <a:off x="8209280" y="4813875"/>
            <a:ext cx="3789680" cy="646331"/>
          </a:xfrm>
          <a:prstGeom prst="rect">
            <a:avLst/>
          </a:prstGeom>
          <a:noFill/>
        </p:spPr>
        <p:txBody>
          <a:bodyPr wrap="square" rtlCol="0">
            <a:spAutoFit/>
          </a:bodyPr>
          <a:lstStyle/>
          <a:p>
            <a:pPr algn="ctr"/>
            <a:r>
              <a:rPr lang="fr-FR" b="1" dirty="0">
                <a:solidFill>
                  <a:srgbClr val="FF0000"/>
                </a:solidFill>
              </a:rPr>
              <a:t>Enseignant: </a:t>
            </a:r>
          </a:p>
          <a:p>
            <a:pPr algn="ctr"/>
            <a:r>
              <a:rPr lang="fr-FR" b="1" dirty="0">
                <a:solidFill>
                  <a:srgbClr val="FF0000"/>
                </a:solidFill>
              </a:rPr>
              <a:t>M. THIERY NDIMIS</a:t>
            </a:r>
            <a:endParaRPr lang="fr-SN" b="1" dirty="0">
              <a:solidFill>
                <a:srgbClr val="FF0000"/>
              </a:solidFill>
            </a:endParaRPr>
          </a:p>
        </p:txBody>
      </p:sp>
    </p:spTree>
    <p:extLst>
      <p:ext uri="{BB962C8B-B14F-4D97-AF65-F5344CB8AC3E}">
        <p14:creationId xmlns:p14="http://schemas.microsoft.com/office/powerpoint/2010/main" val="439695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sndAc>
          <p:stSnd>
            <p:snd r:embed="rId2" name="click.wav"/>
          </p:stSnd>
        </p:sndAc>
      </p:transition>
    </mc:Choice>
    <mc:Fallback xmlns="">
      <p:transition spd="slow">
        <p:fade/>
        <p:sndAc>
          <p:stSnd>
            <p:snd r:embed="rId3" name="click.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5BB18BA-B8B2-109F-7BB2-A0639983FB30}"/>
              </a:ext>
            </a:extLst>
          </p:cNvPr>
          <p:cNvSpPr>
            <a:spLocks noGrp="1"/>
          </p:cNvSpPr>
          <p:nvPr>
            <p:ph type="title"/>
          </p:nvPr>
        </p:nvSpPr>
        <p:spPr>
          <a:xfrm>
            <a:off x="678426" y="832486"/>
            <a:ext cx="10515600" cy="509945"/>
          </a:xfrm>
        </p:spPr>
        <p:txBody>
          <a:bodyPr>
            <a:normAutofit fontScale="90000"/>
          </a:bodyPr>
          <a:lstStyle/>
          <a:p>
            <a:pPr algn="ctr"/>
            <a:r>
              <a:rPr lang="fr-FR" sz="3200" b="1" dirty="0">
                <a:latin typeface="Algerian" panose="04020705040A02060702" pitchFamily="82" charset="0"/>
              </a:rPr>
              <a:t>Outil Diskpart</a:t>
            </a:r>
            <a:endParaRPr lang="fr-SN" dirty="0">
              <a:latin typeface="Algerian" panose="04020705040A02060702" pitchFamily="82" charset="0"/>
            </a:endParaRPr>
          </a:p>
        </p:txBody>
      </p:sp>
      <p:pic>
        <p:nvPicPr>
          <p:cNvPr id="18" name="Espace réservé du contenu 17">
            <a:extLst>
              <a:ext uri="{FF2B5EF4-FFF2-40B4-BE49-F238E27FC236}">
                <a16:creationId xmlns:a16="http://schemas.microsoft.com/office/drawing/2014/main" id="{B218842B-B1CD-9C56-4CE8-BD621A3D7E1A}"/>
              </a:ext>
            </a:extLst>
          </p:cNvPr>
          <p:cNvPicPr>
            <a:picLocks noGrp="1" noChangeAspect="1"/>
          </p:cNvPicPr>
          <p:nvPr>
            <p:ph idx="1"/>
          </p:nvPr>
        </p:nvPicPr>
        <p:blipFill rotWithShape="1">
          <a:blip r:embed="rId3"/>
          <a:srcRect l="4296" t="5715" r="1871" b="18551"/>
          <a:stretch/>
        </p:blipFill>
        <p:spPr>
          <a:xfrm>
            <a:off x="678426" y="1442720"/>
            <a:ext cx="11148120" cy="446024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47935848"/>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4" name="click.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38EA00-8431-9B35-F7D2-A823CAB01AB6}"/>
              </a:ext>
            </a:extLst>
          </p:cNvPr>
          <p:cNvSpPr>
            <a:spLocks noGrp="1"/>
          </p:cNvSpPr>
          <p:nvPr>
            <p:ph idx="1"/>
          </p:nvPr>
        </p:nvSpPr>
        <p:spPr>
          <a:xfrm>
            <a:off x="838200" y="894080"/>
            <a:ext cx="10515600" cy="5282883"/>
          </a:xfrm>
        </p:spPr>
        <p:txBody>
          <a:bodyPr>
            <a:normAutofit/>
          </a:bodyPr>
          <a:lstStyle/>
          <a:p>
            <a:pPr algn="ctr"/>
            <a:endParaRPr lang="fr-FR" b="1" u="sng" dirty="0">
              <a:effectLst>
                <a:outerShdw blurRad="38100" dist="38100" dir="2700000" algn="tl">
                  <a:srgbClr val="000000">
                    <a:alpha val="43137"/>
                  </a:srgbClr>
                </a:outerShdw>
              </a:effectLst>
              <a:latin typeface="Algerian" panose="04020705040A02060702" pitchFamily="82" charset="0"/>
            </a:endParaRPr>
          </a:p>
          <a:p>
            <a:pPr algn="ctr"/>
            <a:r>
              <a:rPr lang="fr-FR" b="1" u="sng" dirty="0">
                <a:effectLst>
                  <a:outerShdw blurRad="38100" dist="38100" dir="2700000" algn="tl">
                    <a:srgbClr val="000000">
                      <a:alpha val="43137"/>
                    </a:srgbClr>
                  </a:outerShdw>
                </a:effectLst>
                <a:latin typeface="Algerian" panose="04020705040A02060702" pitchFamily="82" charset="0"/>
              </a:rPr>
              <a:t>Configuration des quotas de disque</a:t>
            </a:r>
          </a:p>
          <a:p>
            <a:pPr marL="0" indent="0" algn="ctr">
              <a:buNone/>
            </a:pPr>
            <a:endParaRPr lang="fr-FR" b="1" dirty="0">
              <a:effectLst>
                <a:outerShdw blurRad="38100" dist="38100" dir="2700000" algn="tl">
                  <a:srgbClr val="000000">
                    <a:alpha val="43137"/>
                  </a:srgbClr>
                </a:outerShdw>
              </a:effectLst>
              <a:latin typeface="Algerian" panose="04020705040A02060702" pitchFamily="82" charset="0"/>
            </a:endParaRPr>
          </a:p>
          <a:p>
            <a:r>
              <a:rPr lang="fr-FR" dirty="0"/>
              <a:t> Ces captures d'écran mettent en évidence le processus de configuration des quotas de disque pour chaque département de </a:t>
            </a:r>
            <a:r>
              <a:rPr lang="fr-FR" dirty="0" err="1"/>
              <a:t>TechCorp</a:t>
            </a:r>
            <a:r>
              <a:rPr lang="fr-FR" dirty="0"/>
              <a:t>.</a:t>
            </a:r>
          </a:p>
          <a:p>
            <a:r>
              <a:rPr lang="fr-FR" dirty="0"/>
              <a:t>Les quotas sont définis en fonction des besoins spécifiques de chaque département : 5 Go par utilisateur pour le département de développement, 3 Go par utilisateur pour le département des ventes, et 7 Go par utilisateur pour le département des ressources humaines.</a:t>
            </a:r>
          </a:p>
          <a:p>
            <a:r>
              <a:rPr lang="fr-FR" dirty="0"/>
              <a:t> Les quotas garantissent une utilisation équilibrée du stockage et évitent les situations de surutilisation qui pourraient affecter les performances du système. </a:t>
            </a:r>
          </a:p>
          <a:p>
            <a:pPr marL="0" indent="0">
              <a:buNone/>
            </a:pPr>
            <a:endParaRPr lang="fr-S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2216923"/>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3" name="click.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4A6A46-B8CA-426B-F4A0-D78B916863C6}"/>
              </a:ext>
            </a:extLst>
          </p:cNvPr>
          <p:cNvSpPr>
            <a:spLocks noGrp="1"/>
          </p:cNvSpPr>
          <p:nvPr>
            <p:ph type="title"/>
          </p:nvPr>
        </p:nvSpPr>
        <p:spPr>
          <a:xfrm>
            <a:off x="167149" y="259944"/>
            <a:ext cx="11956024" cy="438146"/>
          </a:xfrm>
        </p:spPr>
        <p:txBody>
          <a:bodyPr>
            <a:normAutofit fontScale="90000"/>
          </a:bodyPr>
          <a:lstStyle/>
          <a:p>
            <a:pPr marL="571500" indent="-571500" algn="ctr">
              <a:buFont typeface="Wingdings" panose="05000000000000000000" pitchFamily="2" charset="2"/>
              <a:buChar char="ü"/>
            </a:pPr>
            <a:r>
              <a:rPr lang="fr-FR" sz="4400" b="1" dirty="0">
                <a:latin typeface="Algerian" panose="04020705040A02060702" pitchFamily="82" charset="0"/>
              </a:rPr>
              <a:t>Configuration des Quotas manuellement</a:t>
            </a:r>
            <a:endParaRPr lang="fr-SN" dirty="0">
              <a:latin typeface="Algerian" panose="04020705040A02060702" pitchFamily="82" charset="0"/>
            </a:endParaRPr>
          </a:p>
        </p:txBody>
      </p:sp>
      <p:pic>
        <p:nvPicPr>
          <p:cNvPr id="5" name="Espace réservé du contenu 4">
            <a:extLst>
              <a:ext uri="{FF2B5EF4-FFF2-40B4-BE49-F238E27FC236}">
                <a16:creationId xmlns:a16="http://schemas.microsoft.com/office/drawing/2014/main" id="{2DDE9169-15E4-D39E-9AC5-9128ADF3A8AF}"/>
              </a:ext>
            </a:extLst>
          </p:cNvPr>
          <p:cNvPicPr>
            <a:picLocks noGrp="1" noChangeAspect="1"/>
          </p:cNvPicPr>
          <p:nvPr>
            <p:ph idx="1"/>
          </p:nvPr>
        </p:nvPicPr>
        <p:blipFill rotWithShape="1">
          <a:blip r:embed="rId3"/>
          <a:srcRect l="8105" t="7345" r="2914" b="9867"/>
          <a:stretch/>
        </p:blipFill>
        <p:spPr>
          <a:xfrm>
            <a:off x="68826" y="884904"/>
            <a:ext cx="12054347" cy="51940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71662615"/>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4" name="click.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1D7CF6D-59C3-FEB7-42B1-8D684263CCB8}"/>
              </a:ext>
            </a:extLst>
          </p:cNvPr>
          <p:cNvPicPr>
            <a:picLocks noGrp="1" noChangeAspect="1"/>
          </p:cNvPicPr>
          <p:nvPr>
            <p:ph idx="1"/>
          </p:nvPr>
        </p:nvPicPr>
        <p:blipFill rotWithShape="1">
          <a:blip r:embed="rId3"/>
          <a:srcRect t="11955" r="1392"/>
          <a:stretch/>
        </p:blipFill>
        <p:spPr>
          <a:xfrm>
            <a:off x="900144" y="952746"/>
            <a:ext cx="10633094" cy="47142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79010158"/>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4" name="click.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B8EAC10-DFD2-D348-948C-40B8C46F37BE}"/>
              </a:ext>
            </a:extLst>
          </p:cNvPr>
          <p:cNvPicPr>
            <a:picLocks noGrp="1" noChangeAspect="1"/>
          </p:cNvPicPr>
          <p:nvPr>
            <p:ph idx="1"/>
          </p:nvPr>
        </p:nvPicPr>
        <p:blipFill rotWithShape="1">
          <a:blip r:embed="rId3"/>
          <a:srcRect l="34324" t="18783" r="4002"/>
          <a:stretch/>
        </p:blipFill>
        <p:spPr>
          <a:xfrm>
            <a:off x="68826" y="448455"/>
            <a:ext cx="12123174" cy="56593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85605807"/>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4" name="click.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5754FE-E9C3-91EA-B334-ABF82C3A18C2}"/>
              </a:ext>
            </a:extLst>
          </p:cNvPr>
          <p:cNvSpPr>
            <a:spLocks noGrp="1"/>
          </p:cNvSpPr>
          <p:nvPr>
            <p:ph type="title"/>
          </p:nvPr>
        </p:nvSpPr>
        <p:spPr>
          <a:xfrm>
            <a:off x="1110605" y="233723"/>
            <a:ext cx="10330210" cy="779000"/>
          </a:xfrm>
        </p:spPr>
        <p:txBody>
          <a:bodyPr>
            <a:normAutofit fontScale="90000"/>
          </a:bodyPr>
          <a:lstStyle/>
          <a:p>
            <a:r>
              <a:rPr lang="fr-FR" dirty="0">
                <a:latin typeface="Algerian" panose="04020705040A02060702" pitchFamily="82" charset="0"/>
              </a:rPr>
              <a:t>Gestion des Utilisateurs et des Autorisations NTFS</a:t>
            </a:r>
            <a:br>
              <a:rPr lang="fr-FR" dirty="0"/>
            </a:br>
            <a:endParaRPr lang="fr-SN" dirty="0"/>
          </a:p>
        </p:txBody>
      </p:sp>
      <p:sp>
        <p:nvSpPr>
          <p:cNvPr id="3" name="Espace réservé du contenu 2">
            <a:extLst>
              <a:ext uri="{FF2B5EF4-FFF2-40B4-BE49-F238E27FC236}">
                <a16:creationId xmlns:a16="http://schemas.microsoft.com/office/drawing/2014/main" id="{724C0ED0-80F8-88B2-E19A-D02BBAB77C13}"/>
              </a:ext>
            </a:extLst>
          </p:cNvPr>
          <p:cNvSpPr>
            <a:spLocks noGrp="1"/>
          </p:cNvSpPr>
          <p:nvPr>
            <p:ph idx="1"/>
          </p:nvPr>
        </p:nvSpPr>
        <p:spPr>
          <a:xfrm>
            <a:off x="452284" y="1337188"/>
            <a:ext cx="10906596" cy="5287090"/>
          </a:xfrm>
        </p:spPr>
        <p:txBody>
          <a:bodyPr>
            <a:normAutofit/>
          </a:bodyPr>
          <a:lstStyle/>
          <a:p>
            <a:pPr algn="ctr">
              <a:lnSpc>
                <a:spcPct val="80000"/>
              </a:lnSpc>
              <a:buFont typeface="Wingdings" panose="05000000000000000000" pitchFamily="2" charset="2"/>
              <a:buChar char="q"/>
            </a:pPr>
            <a:r>
              <a:rPr lang="fr-FR" b="1" dirty="0"/>
              <a:t>Section 3:</a:t>
            </a:r>
          </a:p>
          <a:p>
            <a:r>
              <a:rPr lang="fr-FR" dirty="0"/>
              <a:t>Des comptes utilisateurs locaux ont été créés pour chaque employé de </a:t>
            </a:r>
            <a:r>
              <a:rPr lang="fr-FR" dirty="0" err="1"/>
              <a:t>TechCorp</a:t>
            </a:r>
            <a:r>
              <a:rPr lang="fr-FR" dirty="0"/>
              <a:t> et des Groupes , avec des rôles correspondant à leur département. Les autorisations NTFS ont été configurées sur des dossiers partagés pour chaque département afin de restreindre l'accès aux utilisateurs autorisés tout en garantissant la sécurité des données. Veuillez consulter les captures d'écran ci-dessous pour voir les étapes de création des comptes utilisateurs et de configuration des autorisations NTFS.</a:t>
            </a:r>
          </a:p>
          <a:p>
            <a:endParaRPr lang="fr-FR" dirty="0"/>
          </a:p>
          <a:p>
            <a:pPr marL="0" indent="0">
              <a:buNone/>
            </a:pPr>
            <a:endParaRPr lang="fr-FR" dirty="0"/>
          </a:p>
        </p:txBody>
      </p:sp>
    </p:spTree>
    <p:extLst>
      <p:ext uri="{BB962C8B-B14F-4D97-AF65-F5344CB8AC3E}">
        <p14:creationId xmlns:p14="http://schemas.microsoft.com/office/powerpoint/2010/main" val="3016724902"/>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3" name="click.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AD01A4-7492-6DE5-8407-76BB71C56A67}"/>
              </a:ext>
            </a:extLst>
          </p:cNvPr>
          <p:cNvSpPr>
            <a:spLocks noGrp="1"/>
          </p:cNvSpPr>
          <p:nvPr>
            <p:ph type="title"/>
          </p:nvPr>
        </p:nvSpPr>
        <p:spPr>
          <a:xfrm>
            <a:off x="0" y="0"/>
            <a:ext cx="12192000" cy="585019"/>
          </a:xfrm>
        </p:spPr>
        <p:txBody>
          <a:bodyPr>
            <a:normAutofit fontScale="90000"/>
          </a:bodyPr>
          <a:lstStyle/>
          <a:p>
            <a:pPr marL="571500" indent="-571500" algn="ctr">
              <a:buFont typeface="Wingdings" panose="05000000000000000000" pitchFamily="2" charset="2"/>
              <a:buChar char="ü"/>
            </a:pPr>
            <a:r>
              <a:rPr lang="fr-FR" sz="3600" b="1" dirty="0">
                <a:latin typeface="Algerian" panose="04020705040A02060702" pitchFamily="82" charset="0"/>
              </a:rPr>
              <a:t>Création des comptes standards et des groupes</a:t>
            </a:r>
            <a:endParaRPr lang="fr-SN" sz="3600" b="1" dirty="0">
              <a:latin typeface="Algerian" panose="04020705040A02060702" pitchFamily="82" charset="0"/>
            </a:endParaRPr>
          </a:p>
        </p:txBody>
      </p:sp>
      <p:pic>
        <p:nvPicPr>
          <p:cNvPr id="5" name="Espace réservé du contenu 4">
            <a:extLst>
              <a:ext uri="{FF2B5EF4-FFF2-40B4-BE49-F238E27FC236}">
                <a16:creationId xmlns:a16="http://schemas.microsoft.com/office/drawing/2014/main" id="{F916ED01-1BD2-9FCE-FF0A-5181CC3A7CCF}"/>
              </a:ext>
            </a:extLst>
          </p:cNvPr>
          <p:cNvPicPr>
            <a:picLocks noGrp="1" noChangeAspect="1"/>
          </p:cNvPicPr>
          <p:nvPr>
            <p:ph idx="1"/>
          </p:nvPr>
        </p:nvPicPr>
        <p:blipFill rotWithShape="1">
          <a:blip r:embed="rId3"/>
          <a:srcRect l="10451" t="7726" r="2400" b="3633"/>
          <a:stretch/>
        </p:blipFill>
        <p:spPr>
          <a:xfrm>
            <a:off x="68826" y="732103"/>
            <a:ext cx="12123174" cy="5424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2455352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click.wav"/>
          </p:stSnd>
        </p:sndAc>
      </p:transition>
    </mc:Choice>
    <mc:Fallback xmlns="">
      <p:transition spd="slow">
        <p:fade/>
        <p:sndAc>
          <p:stSnd>
            <p:snd r:embed="rId4" name="click.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F7E9A12-D608-D8BD-F495-932CB05D74ED}"/>
              </a:ext>
            </a:extLst>
          </p:cNvPr>
          <p:cNvPicPr>
            <a:picLocks noGrp="1" noChangeAspect="1"/>
          </p:cNvPicPr>
          <p:nvPr>
            <p:ph idx="1"/>
          </p:nvPr>
        </p:nvPicPr>
        <p:blipFill rotWithShape="1">
          <a:blip r:embed="rId3"/>
          <a:srcRect t="6197"/>
          <a:stretch/>
        </p:blipFill>
        <p:spPr>
          <a:xfrm>
            <a:off x="78658" y="0"/>
            <a:ext cx="12113342" cy="6302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37396396"/>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click.wav"/>
          </p:stSnd>
        </p:sndAc>
      </p:transition>
    </mc:Choice>
    <mc:Fallback xmlns="">
      <p:transition spd="slow">
        <p:fade/>
        <p:sndAc>
          <p:stSnd>
            <p:snd r:embed="rId4" name="click.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DC3AEE1-BEA1-4047-95D0-90EAC99C168E}"/>
              </a:ext>
            </a:extLst>
          </p:cNvPr>
          <p:cNvPicPr>
            <a:picLocks noGrp="1" noChangeAspect="1"/>
          </p:cNvPicPr>
          <p:nvPr>
            <p:ph idx="1"/>
          </p:nvPr>
        </p:nvPicPr>
        <p:blipFill rotWithShape="1">
          <a:blip r:embed="rId3"/>
          <a:srcRect l="7328"/>
          <a:stretch/>
        </p:blipFill>
        <p:spPr>
          <a:xfrm>
            <a:off x="746908" y="-477520"/>
            <a:ext cx="10698183" cy="572794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785833085"/>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click.wav"/>
          </p:stSnd>
        </p:sndAc>
      </p:transition>
    </mc:Choice>
    <mc:Fallback xmlns="">
      <p:transition spd="slow">
        <p:fade/>
        <p:sndAc>
          <p:stSnd>
            <p:snd r:embed="rId4" name="click.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006A3E-D4C7-A4F6-B941-CBCF6151252D}"/>
              </a:ext>
            </a:extLst>
          </p:cNvPr>
          <p:cNvSpPr>
            <a:spLocks noGrp="1"/>
          </p:cNvSpPr>
          <p:nvPr>
            <p:ph type="title"/>
          </p:nvPr>
        </p:nvSpPr>
        <p:spPr>
          <a:xfrm>
            <a:off x="0" y="177002"/>
            <a:ext cx="12192000" cy="540754"/>
          </a:xfrm>
        </p:spPr>
        <p:txBody>
          <a:bodyPr>
            <a:noAutofit/>
          </a:bodyPr>
          <a:lstStyle/>
          <a:p>
            <a:r>
              <a:rPr lang="fr-FR" sz="2400" b="1" dirty="0">
                <a:latin typeface="Algerian" panose="04020705040A02060702" pitchFamily="82" charset="0"/>
                <a:cs typeface="Times New Roman" panose="02020603050405020304" pitchFamily="18" charset="0"/>
              </a:rPr>
              <a:t>Dossiers partagés et des sous dossiers avec des autorisations </a:t>
            </a:r>
            <a:r>
              <a:rPr lang="fr-FR" sz="2400" b="1" dirty="0" err="1">
                <a:latin typeface="Algerian" panose="04020705040A02060702" pitchFamily="82" charset="0"/>
                <a:cs typeface="Times New Roman" panose="02020603050405020304" pitchFamily="18" charset="0"/>
              </a:rPr>
              <a:t>Ntfs</a:t>
            </a:r>
            <a:r>
              <a:rPr lang="fr-FR" sz="2400" b="1" dirty="0">
                <a:latin typeface="Algerian" panose="04020705040A02060702" pitchFamily="82" charset="0"/>
                <a:cs typeface="Times New Roman" panose="02020603050405020304" pitchFamily="18" charset="0"/>
              </a:rPr>
              <a:t> </a:t>
            </a:r>
            <a:endParaRPr lang="fr-SN" sz="2400" b="1" dirty="0">
              <a:latin typeface="Algerian" panose="04020705040A02060702" pitchFamily="82" charset="0"/>
              <a:cs typeface="Times New Roman" panose="02020603050405020304" pitchFamily="18" charset="0"/>
            </a:endParaRPr>
          </a:p>
        </p:txBody>
      </p:sp>
      <p:pic>
        <p:nvPicPr>
          <p:cNvPr id="11" name="Image 10">
            <a:extLst>
              <a:ext uri="{FF2B5EF4-FFF2-40B4-BE49-F238E27FC236}">
                <a16:creationId xmlns:a16="http://schemas.microsoft.com/office/drawing/2014/main" id="{37031815-FF4A-F89C-70A6-69F3425A19A3}"/>
              </a:ext>
            </a:extLst>
          </p:cNvPr>
          <p:cNvPicPr>
            <a:picLocks noChangeAspect="1"/>
          </p:cNvPicPr>
          <p:nvPr/>
        </p:nvPicPr>
        <p:blipFill rotWithShape="1">
          <a:blip r:embed="rId3"/>
          <a:srcRect t="17187" r="5454" b="3543"/>
          <a:stretch/>
        </p:blipFill>
        <p:spPr>
          <a:xfrm>
            <a:off x="0" y="786582"/>
            <a:ext cx="12192000" cy="56142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07574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sndAc>
          <p:stSnd>
            <p:snd r:embed="rId2" name="click.wav"/>
          </p:stSnd>
        </p:sndAc>
      </p:transition>
    </mc:Choice>
    <mc:Fallback xmlns="">
      <p:transition spd="slow">
        <p:fade/>
        <p:sndAc>
          <p:stSnd>
            <p:snd r:embed="rId4" name="click.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DFAC5D-18F8-213C-A43F-320AC5A0CEEE}"/>
              </a:ext>
            </a:extLst>
          </p:cNvPr>
          <p:cNvSpPr>
            <a:spLocks noGrp="1"/>
          </p:cNvSpPr>
          <p:nvPr>
            <p:ph type="title"/>
          </p:nvPr>
        </p:nvSpPr>
        <p:spPr>
          <a:xfrm>
            <a:off x="838200" y="955040"/>
            <a:ext cx="10515600" cy="515223"/>
          </a:xfrm>
        </p:spPr>
        <p:txBody>
          <a:bodyPr>
            <a:normAutofit fontScale="90000"/>
          </a:bodyPr>
          <a:lstStyle/>
          <a:p>
            <a:pPr algn="ctr"/>
            <a:r>
              <a:rPr lang="fr-FR" b="1" dirty="0">
                <a:latin typeface="Times New Roman" panose="02020603050405020304" pitchFamily="18" charset="0"/>
                <a:cs typeface="Times New Roman" panose="02020603050405020304" pitchFamily="18" charset="0"/>
              </a:rPr>
              <a:t>Plan du projet</a:t>
            </a:r>
            <a:endParaRPr lang="fr-SN" b="1" dirty="0">
              <a:latin typeface="Times New Roman" panose="02020603050405020304" pitchFamily="18" charset="0"/>
              <a:cs typeface="Times New Roman" panose="02020603050405020304" pitchFamily="18" charset="0"/>
            </a:endParaRPr>
          </a:p>
        </p:txBody>
      </p:sp>
      <p:pic>
        <p:nvPicPr>
          <p:cNvPr id="5" name="Espace réservé du contenu 4" descr="Une image contenant conception">
            <a:extLst>
              <a:ext uri="{FF2B5EF4-FFF2-40B4-BE49-F238E27FC236}">
                <a16:creationId xmlns:a16="http://schemas.microsoft.com/office/drawing/2014/main" id="{964D5332-B5B8-CB2A-BA85-D7643A9BBF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8480" y="1957964"/>
            <a:ext cx="7656036" cy="3707089"/>
          </a:xfrm>
          <a:prstGeom prst="roundRect">
            <a:avLst>
              <a:gd name="adj" fmla="val 1666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 name="ZoneTexte 2">
            <a:extLst>
              <a:ext uri="{FF2B5EF4-FFF2-40B4-BE49-F238E27FC236}">
                <a16:creationId xmlns:a16="http://schemas.microsoft.com/office/drawing/2014/main" id="{72879087-F262-BB48-42FB-0C1777C6FE5B}"/>
              </a:ext>
            </a:extLst>
          </p:cNvPr>
          <p:cNvSpPr txBox="1"/>
          <p:nvPr/>
        </p:nvSpPr>
        <p:spPr>
          <a:xfrm>
            <a:off x="515461" y="1870373"/>
            <a:ext cx="4991100" cy="461665"/>
          </a:xfrm>
          <a:prstGeom prst="rect">
            <a:avLst/>
          </a:prstGeom>
          <a:noFill/>
        </p:spPr>
        <p:txBody>
          <a:bodyPr wrap="square" rtlCol="0">
            <a:spAutoFit/>
          </a:bodyPr>
          <a:lstStyle/>
          <a:p>
            <a:r>
              <a:rPr lang="fr-FR"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lgerian" panose="04020705040A02060702" pitchFamily="82" charset="0"/>
              </a:rPr>
              <a:t>Département-</a:t>
            </a:r>
            <a:r>
              <a:rPr lang="fr-FR" sz="2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lgerian" panose="04020705040A02060702" pitchFamily="82" charset="0"/>
              </a:rPr>
              <a:t>Dévoloppement</a:t>
            </a:r>
            <a:endParaRPr lang="fr-SN"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lgerian" panose="04020705040A02060702" pitchFamily="82" charset="0"/>
            </a:endParaRPr>
          </a:p>
        </p:txBody>
      </p:sp>
      <p:sp>
        <p:nvSpPr>
          <p:cNvPr id="4" name="ZoneTexte 3">
            <a:extLst>
              <a:ext uri="{FF2B5EF4-FFF2-40B4-BE49-F238E27FC236}">
                <a16:creationId xmlns:a16="http://schemas.microsoft.com/office/drawing/2014/main" id="{C9C2D755-C168-1B01-4B7E-9B6B2FC5B2F0}"/>
              </a:ext>
            </a:extLst>
          </p:cNvPr>
          <p:cNvSpPr txBox="1"/>
          <p:nvPr/>
        </p:nvSpPr>
        <p:spPr>
          <a:xfrm>
            <a:off x="515461" y="5290978"/>
            <a:ext cx="4557554" cy="461665"/>
          </a:xfrm>
          <a:prstGeom prst="rect">
            <a:avLst/>
          </a:prstGeom>
          <a:noFill/>
        </p:spPr>
        <p:txBody>
          <a:bodyPr wrap="square" rtlCol="0">
            <a:spAutoFit/>
          </a:bodyPr>
          <a:lstStyle/>
          <a:p>
            <a:r>
              <a:rPr lang="fr-FR"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lgerian" panose="04020705040A02060702" pitchFamily="82" charset="0"/>
              </a:rPr>
              <a:t>Département-Vente</a:t>
            </a:r>
            <a:endParaRPr lang="fr-SN"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lgerian" panose="04020705040A02060702" pitchFamily="82" charset="0"/>
            </a:endParaRPr>
          </a:p>
        </p:txBody>
      </p:sp>
      <p:sp>
        <p:nvSpPr>
          <p:cNvPr id="6" name="ZoneTexte 5">
            <a:extLst>
              <a:ext uri="{FF2B5EF4-FFF2-40B4-BE49-F238E27FC236}">
                <a16:creationId xmlns:a16="http://schemas.microsoft.com/office/drawing/2014/main" id="{4B958758-5D30-AC33-B45C-E1E1B17381ED}"/>
              </a:ext>
            </a:extLst>
          </p:cNvPr>
          <p:cNvSpPr txBox="1"/>
          <p:nvPr/>
        </p:nvSpPr>
        <p:spPr>
          <a:xfrm>
            <a:off x="5716508" y="1901150"/>
            <a:ext cx="4667012" cy="400110"/>
          </a:xfrm>
          <a:prstGeom prst="rect">
            <a:avLst/>
          </a:prstGeom>
          <a:noFill/>
        </p:spPr>
        <p:txBody>
          <a:bodyPr wrap="square" rtlCol="0">
            <a:spAutoFit/>
          </a:bodyPr>
          <a:lstStyle/>
          <a:p>
            <a:r>
              <a:rPr lang="fr-FR"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lgerian" panose="04020705040A02060702" pitchFamily="82" charset="0"/>
              </a:rPr>
              <a:t>Département-Ressource humain</a:t>
            </a:r>
            <a:endParaRPr lang="fr-SN"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lgerian" panose="04020705040A02060702" pitchFamily="82" charset="0"/>
            </a:endParaRPr>
          </a:p>
        </p:txBody>
      </p:sp>
      <p:sp>
        <p:nvSpPr>
          <p:cNvPr id="7" name="ZoneTexte 6">
            <a:extLst>
              <a:ext uri="{FF2B5EF4-FFF2-40B4-BE49-F238E27FC236}">
                <a16:creationId xmlns:a16="http://schemas.microsoft.com/office/drawing/2014/main" id="{F8E55F6A-41A5-0387-51BB-87F15D748276}"/>
              </a:ext>
            </a:extLst>
          </p:cNvPr>
          <p:cNvSpPr txBox="1"/>
          <p:nvPr/>
        </p:nvSpPr>
        <p:spPr>
          <a:xfrm rot="19614833">
            <a:off x="6302309" y="3857473"/>
            <a:ext cx="4051817" cy="461665"/>
          </a:xfrm>
          <a:prstGeom prst="rect">
            <a:avLst/>
          </a:prstGeom>
          <a:noFill/>
        </p:spPr>
        <p:txBody>
          <a:bodyPr wrap="square" rtlCol="0">
            <a:spAutoFit/>
          </a:bodyPr>
          <a:lstStyle/>
          <a:p>
            <a:r>
              <a:rPr lang="fr-F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L’ENTREPRISE </a:t>
            </a:r>
            <a:r>
              <a:rPr lang="fr-FR" sz="2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TECHcorp</a:t>
            </a:r>
            <a:endParaRPr lang="fr-SN"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endParaRPr>
          </a:p>
        </p:txBody>
      </p:sp>
    </p:spTree>
    <p:extLst>
      <p:ext uri="{BB962C8B-B14F-4D97-AF65-F5344CB8AC3E}">
        <p14:creationId xmlns:p14="http://schemas.microsoft.com/office/powerpoint/2010/main" val="2091836227"/>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4" name="click.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EA71262-6414-CDA5-DB82-0F8DC105307B}"/>
              </a:ext>
            </a:extLst>
          </p:cNvPr>
          <p:cNvPicPr>
            <a:picLocks noGrp="1" noChangeAspect="1"/>
          </p:cNvPicPr>
          <p:nvPr>
            <p:ph idx="1"/>
          </p:nvPr>
        </p:nvPicPr>
        <p:blipFill rotWithShape="1">
          <a:blip r:embed="rId3"/>
          <a:srcRect t="6509" r="1675"/>
          <a:stretch/>
        </p:blipFill>
        <p:spPr>
          <a:xfrm>
            <a:off x="1" y="363794"/>
            <a:ext cx="12083844" cy="57125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68501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sndAc>
          <p:stSnd>
            <p:snd r:embed="rId2" name="click.wav"/>
          </p:stSnd>
        </p:sndAc>
      </p:transition>
    </mc:Choice>
    <mc:Fallback xmlns="">
      <p:transition spd="slow">
        <p:fade/>
        <p:sndAc>
          <p:stSnd>
            <p:snd r:embed="rId4" name="click.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C2207E-C15D-0728-2FD2-5EFFC36CBC68}"/>
              </a:ext>
            </a:extLst>
          </p:cNvPr>
          <p:cNvSpPr>
            <a:spLocks noGrp="1"/>
          </p:cNvSpPr>
          <p:nvPr>
            <p:ph type="title"/>
          </p:nvPr>
        </p:nvSpPr>
        <p:spPr>
          <a:xfrm>
            <a:off x="1062748" y="78658"/>
            <a:ext cx="9520158" cy="658761"/>
          </a:xfrm>
        </p:spPr>
        <p:txBody>
          <a:bodyPr/>
          <a:lstStyle/>
          <a:p>
            <a:r>
              <a:rPr lang="fr-FR" b="1" dirty="0">
                <a:latin typeface="Algerian" panose="04020705040A02060702" pitchFamily="82" charset="0"/>
              </a:rPr>
              <a:t>Dossier commun entre les départements</a:t>
            </a:r>
            <a:endParaRPr lang="fr-SN" b="1" dirty="0">
              <a:latin typeface="Algerian" panose="04020705040A02060702" pitchFamily="82" charset="0"/>
            </a:endParaRPr>
          </a:p>
        </p:txBody>
      </p:sp>
      <p:pic>
        <p:nvPicPr>
          <p:cNvPr id="5" name="Espace réservé du contenu 4">
            <a:extLst>
              <a:ext uri="{FF2B5EF4-FFF2-40B4-BE49-F238E27FC236}">
                <a16:creationId xmlns:a16="http://schemas.microsoft.com/office/drawing/2014/main" id="{7AF163B5-7995-F442-ED50-234A50A600DB}"/>
              </a:ext>
            </a:extLst>
          </p:cNvPr>
          <p:cNvPicPr>
            <a:picLocks noGrp="1" noChangeAspect="1"/>
          </p:cNvPicPr>
          <p:nvPr>
            <p:ph idx="1"/>
          </p:nvPr>
        </p:nvPicPr>
        <p:blipFill>
          <a:blip r:embed="rId3"/>
          <a:stretch>
            <a:fillRect/>
          </a:stretch>
        </p:blipFill>
        <p:spPr>
          <a:xfrm>
            <a:off x="0" y="904568"/>
            <a:ext cx="12191999" cy="5053779"/>
          </a:xfrm>
        </p:spPr>
      </p:pic>
    </p:spTree>
    <p:extLst>
      <p:ext uri="{BB962C8B-B14F-4D97-AF65-F5344CB8AC3E}">
        <p14:creationId xmlns:p14="http://schemas.microsoft.com/office/powerpoint/2010/main" val="3105792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sndAc>
          <p:stSnd>
            <p:snd r:embed="rId2" name="click.wav"/>
          </p:stSnd>
        </p:sndAc>
      </p:transition>
    </mc:Choice>
    <mc:Fallback xmlns="">
      <p:transition spd="slow">
        <p:fade/>
        <p:sndAc>
          <p:stSnd>
            <p:snd r:embed="rId4" name="click.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C8AB2B2-2F5D-56AB-3BCB-F448F140263D}"/>
              </a:ext>
            </a:extLst>
          </p:cNvPr>
          <p:cNvSpPr>
            <a:spLocks noGrp="1"/>
          </p:cNvSpPr>
          <p:nvPr>
            <p:ph idx="1"/>
          </p:nvPr>
        </p:nvSpPr>
        <p:spPr>
          <a:xfrm>
            <a:off x="838200" y="873760"/>
            <a:ext cx="10515600" cy="5303203"/>
          </a:xfrm>
        </p:spPr>
        <p:txBody>
          <a:bodyPr>
            <a:normAutofit fontScale="92500"/>
          </a:bodyPr>
          <a:lstStyle/>
          <a:p>
            <a:pPr algn="ctr">
              <a:buFont typeface="Wingdings" panose="05000000000000000000" pitchFamily="2" charset="2"/>
              <a:buChar char="ü"/>
            </a:pPr>
            <a:r>
              <a:rPr lang="fr-FR" sz="2400" b="1" u="sng" dirty="0">
                <a:latin typeface="Algerian" panose="04020705040A02060702" pitchFamily="82" charset="0"/>
              </a:rPr>
              <a:t>Gestion des utilisateurs et des autorisations NTFS:</a:t>
            </a:r>
          </a:p>
          <a:p>
            <a:pPr marL="0" indent="0" algn="ctr">
              <a:buNone/>
            </a:pPr>
            <a:endParaRPr lang="fr-FR" sz="2400" b="1" u="sng" dirty="0">
              <a:latin typeface="Algerian" panose="04020705040A02060702" pitchFamily="82" charset="0"/>
            </a:endParaRPr>
          </a:p>
          <a:p>
            <a:r>
              <a:rPr lang="fr-FR" sz="3200" dirty="0">
                <a:latin typeface="Times New Roman" panose="02020603050405020304" pitchFamily="18" charset="0"/>
                <a:cs typeface="Times New Roman" panose="02020603050405020304" pitchFamily="18" charset="0"/>
              </a:rPr>
              <a:t> Ces captures montrent la création des comptes utilisateurs locaux et des groupes pour chaque employé de </a:t>
            </a:r>
            <a:r>
              <a:rPr lang="fr-FR" sz="3200" dirty="0" err="1">
                <a:latin typeface="Times New Roman" panose="02020603050405020304" pitchFamily="18" charset="0"/>
                <a:cs typeface="Times New Roman" panose="02020603050405020304" pitchFamily="18" charset="0"/>
              </a:rPr>
              <a:t>TechCorp</a:t>
            </a:r>
            <a:r>
              <a:rPr lang="fr-FR" sz="3200" dirty="0">
                <a:latin typeface="Times New Roman" panose="02020603050405020304" pitchFamily="18" charset="0"/>
                <a:cs typeface="Times New Roman" panose="02020603050405020304" pitchFamily="18" charset="0"/>
              </a:rPr>
              <a:t>, ainsi que la configuration des autorisations NTFS sur les dossiers partagés.</a:t>
            </a:r>
          </a:p>
          <a:p>
            <a:r>
              <a:rPr lang="fr-FR" sz="3200" dirty="0">
                <a:latin typeface="Times New Roman" panose="02020603050405020304" pitchFamily="18" charset="0"/>
                <a:cs typeface="Times New Roman" panose="02020603050405020304" pitchFamily="18" charset="0"/>
              </a:rPr>
              <a:t> Les utilisateurs sont attribués à des groupes spécifiques en fonction de leur département, et les autorisations NTFS sont définies pour assurer un accès sécurisé aux fichiers et dossiers</a:t>
            </a:r>
            <a:endParaRPr lang="fr-S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6819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sndAc>
          <p:stSnd>
            <p:snd r:embed="rId2" name="click.wav"/>
          </p:stSnd>
        </p:sndAc>
      </p:transition>
    </mc:Choice>
    <mc:Fallback xmlns="">
      <p:transition spd="slow">
        <p:fade/>
        <p:sndAc>
          <p:stSnd>
            <p:snd r:embed="rId3" name="click.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087BDF-7750-1B63-FD01-DB6D88853E72}"/>
              </a:ext>
            </a:extLst>
          </p:cNvPr>
          <p:cNvSpPr>
            <a:spLocks noGrp="1"/>
          </p:cNvSpPr>
          <p:nvPr>
            <p:ph type="title"/>
          </p:nvPr>
        </p:nvSpPr>
        <p:spPr>
          <a:xfrm>
            <a:off x="1130271" y="953325"/>
            <a:ext cx="9486930" cy="601156"/>
          </a:xfrm>
        </p:spPr>
        <p:txBody>
          <a:bodyPr>
            <a:normAutofit fontScale="90000"/>
          </a:bodyPr>
          <a:lstStyle/>
          <a:p>
            <a:pPr algn="ctr"/>
            <a:r>
              <a:rPr lang="fr-FR" b="1" dirty="0">
                <a:latin typeface="Algerian" panose="04020705040A02060702" pitchFamily="82" charset="0"/>
              </a:rPr>
              <a:t>Configuration Réseau</a:t>
            </a:r>
            <a:br>
              <a:rPr lang="fr-FR" dirty="0"/>
            </a:br>
            <a:endParaRPr lang="fr-SN" dirty="0"/>
          </a:p>
        </p:txBody>
      </p:sp>
      <p:sp>
        <p:nvSpPr>
          <p:cNvPr id="3" name="Espace réservé du contenu 2">
            <a:extLst>
              <a:ext uri="{FF2B5EF4-FFF2-40B4-BE49-F238E27FC236}">
                <a16:creationId xmlns:a16="http://schemas.microsoft.com/office/drawing/2014/main" id="{6E36E9CA-F55A-27F4-BDE3-0A70058D2A52}"/>
              </a:ext>
            </a:extLst>
          </p:cNvPr>
          <p:cNvSpPr>
            <a:spLocks noGrp="1"/>
          </p:cNvSpPr>
          <p:nvPr>
            <p:ph idx="1"/>
          </p:nvPr>
        </p:nvSpPr>
        <p:spPr>
          <a:xfrm>
            <a:off x="838200" y="1278194"/>
            <a:ext cx="10515600" cy="4721330"/>
          </a:xfrm>
        </p:spPr>
        <p:txBody>
          <a:bodyPr>
            <a:normAutofit/>
          </a:bodyPr>
          <a:lstStyle/>
          <a:p>
            <a:pPr marL="0" indent="0">
              <a:buNone/>
            </a:pPr>
            <a:endParaRPr lang="fr-FR" dirty="0"/>
          </a:p>
          <a:p>
            <a:pPr algn="ctr">
              <a:buFont typeface="Wingdings" panose="05000000000000000000" pitchFamily="2" charset="2"/>
              <a:buChar char="q"/>
            </a:pPr>
            <a:r>
              <a:rPr lang="fr-FR" b="1" dirty="0"/>
              <a:t>Section 4:</a:t>
            </a:r>
          </a:p>
          <a:p>
            <a:r>
              <a:rPr lang="fr-FR" dirty="0"/>
              <a:t>Les paramètres réseau ont été configurés pour chaque machine virtuelle, avec l'attribution d'adresses IP statiques en fonction des départements. Le partage de fichiers entre les machines virtuelles a été mis en place pour faciliter la collaboration interdépartementale. Des mesures de sécurité supplémentaires ont été implémentées pour protéger le réseau interne de </a:t>
            </a:r>
            <a:r>
              <a:rPr lang="fr-FR" dirty="0" err="1"/>
              <a:t>TechCorp</a:t>
            </a:r>
            <a:r>
              <a:rPr lang="fr-FR" dirty="0"/>
              <a:t>. Veuillez consulter les captures d'écran ci-dessous pour voir les paramètres réseau configurés et le partage de fichiers en action.</a:t>
            </a:r>
          </a:p>
          <a:p>
            <a:pPr marL="0" indent="0">
              <a:buNone/>
            </a:pPr>
            <a:endParaRPr lang="fr-FR" dirty="0"/>
          </a:p>
        </p:txBody>
      </p:sp>
    </p:spTree>
    <p:extLst>
      <p:ext uri="{BB962C8B-B14F-4D97-AF65-F5344CB8AC3E}">
        <p14:creationId xmlns:p14="http://schemas.microsoft.com/office/powerpoint/2010/main" val="2594135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sndAc>
          <p:stSnd>
            <p:snd r:embed="rId2" name="click.wav"/>
          </p:stSnd>
        </p:sndAc>
      </p:transition>
    </mc:Choice>
    <mc:Fallback xmlns="">
      <p:transition spd="slow">
        <p:fade/>
        <p:sndAc>
          <p:stSnd>
            <p:snd r:embed="rId3" name="click.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4">
            <a:extLst>
              <a:ext uri="{FF2B5EF4-FFF2-40B4-BE49-F238E27FC236}">
                <a16:creationId xmlns:a16="http://schemas.microsoft.com/office/drawing/2014/main" id="{B4FF14E1-446E-734D-43C7-A6ED062250C1}"/>
              </a:ext>
            </a:extLst>
          </p:cNvPr>
          <p:cNvPicPr>
            <a:picLocks noGrp="1" noChangeAspect="1"/>
          </p:cNvPicPr>
          <p:nvPr>
            <p:ph idx="1"/>
          </p:nvPr>
        </p:nvPicPr>
        <p:blipFill>
          <a:blip r:embed="rId2"/>
          <a:stretch>
            <a:fillRect/>
          </a:stretch>
        </p:blipFill>
        <p:spPr>
          <a:xfrm>
            <a:off x="1" y="0"/>
            <a:ext cx="12192000" cy="5958347"/>
          </a:xfrm>
        </p:spPr>
      </p:pic>
    </p:spTree>
    <p:extLst>
      <p:ext uri="{BB962C8B-B14F-4D97-AF65-F5344CB8AC3E}">
        <p14:creationId xmlns:p14="http://schemas.microsoft.com/office/powerpoint/2010/main" val="268842107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ECF68B9-6E64-BC6F-7CD8-5D8E5C8E502B}"/>
              </a:ext>
            </a:extLst>
          </p:cNvPr>
          <p:cNvSpPr>
            <a:spLocks noGrp="1"/>
          </p:cNvSpPr>
          <p:nvPr>
            <p:ph idx="1"/>
          </p:nvPr>
        </p:nvSpPr>
        <p:spPr>
          <a:xfrm>
            <a:off x="1013460" y="904240"/>
            <a:ext cx="10165080" cy="5201603"/>
          </a:xfrm>
        </p:spPr>
        <p:txBody>
          <a:bodyPr>
            <a:normAutofit fontScale="92500" lnSpcReduction="10000"/>
          </a:bodyPr>
          <a:lstStyle/>
          <a:p>
            <a:pPr algn="ctr">
              <a:buFont typeface="Wingdings" panose="05000000000000000000" pitchFamily="2" charset="2"/>
              <a:buChar char="ü"/>
            </a:pPr>
            <a:endParaRPr lang="fr-FR" b="1" dirty="0">
              <a:latin typeface="Algerian" panose="04020705040A02060702" pitchFamily="82" charset="0"/>
              <a:cs typeface="Times New Roman" panose="02020603050405020304" pitchFamily="18" charset="0"/>
            </a:endParaRPr>
          </a:p>
          <a:p>
            <a:pPr algn="ctr">
              <a:buFont typeface="Wingdings" panose="05000000000000000000" pitchFamily="2" charset="2"/>
              <a:buChar char="ü"/>
            </a:pPr>
            <a:r>
              <a:rPr lang="fr-FR" b="1" dirty="0">
                <a:latin typeface="Algerian" panose="04020705040A02060702" pitchFamily="82" charset="0"/>
                <a:cs typeface="Times New Roman" panose="02020603050405020304" pitchFamily="18" charset="0"/>
              </a:rPr>
              <a:t> Capture d'écran : Configuration du réseau:</a:t>
            </a:r>
          </a:p>
          <a:p>
            <a:pPr marL="0" indent="0" algn="ctr">
              <a:buNone/>
            </a:pPr>
            <a:endParaRPr lang="fr-FR" b="1" dirty="0">
              <a:latin typeface="Algerian" panose="04020705040A02060702" pitchFamily="82" charset="0"/>
              <a:cs typeface="Times New Roman" panose="02020603050405020304" pitchFamily="18" charset="0"/>
            </a:endParaRPr>
          </a:p>
          <a:p>
            <a:r>
              <a:rPr lang="fr-FR" dirty="0"/>
              <a:t> </a:t>
            </a:r>
            <a:r>
              <a:rPr lang="fr-FR" sz="3600" dirty="0">
                <a:latin typeface="Times New Roman" panose="02020603050405020304" pitchFamily="18" charset="0"/>
                <a:cs typeface="Times New Roman" panose="02020603050405020304" pitchFamily="18" charset="0"/>
              </a:rPr>
              <a:t>Ici, nous avons configuré nos machines virtuelles en réseau interne.</a:t>
            </a:r>
          </a:p>
          <a:p>
            <a:r>
              <a:rPr lang="fr-FR" sz="3600" dirty="0">
                <a:latin typeface="Times New Roman" panose="02020603050405020304" pitchFamily="18" charset="0"/>
                <a:cs typeface="Times New Roman" panose="02020603050405020304" pitchFamily="18" charset="0"/>
              </a:rPr>
              <a:t> les paramètres réseau pour chaque machine virtuelle, y compris l'attribution d'adresses IP statiques en fonction des départements pour qu’elles puissent communiquer entre eux nous avons utilisé la plage d’adressage.</a:t>
            </a:r>
          </a:p>
          <a:p>
            <a:pPr marL="0" indent="0">
              <a:buNone/>
            </a:pPr>
            <a:endParaRPr lang="fr-S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14267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sndAc>
          <p:stSnd>
            <p:snd r:embed="rId2" name="click.wav"/>
          </p:stSnd>
        </p:sndAc>
      </p:transition>
    </mc:Choice>
    <mc:Fallback>
      <p:transition spd="slow">
        <p:fade/>
        <p:sndAc>
          <p:stSnd>
            <p:snd r:embed="rId2" name="click.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87D4F0-0D0E-1813-4F7A-EF81AC42BCA9}"/>
              </a:ext>
            </a:extLst>
          </p:cNvPr>
          <p:cNvSpPr>
            <a:spLocks noGrp="1"/>
          </p:cNvSpPr>
          <p:nvPr>
            <p:ph type="title"/>
          </p:nvPr>
        </p:nvSpPr>
        <p:spPr>
          <a:xfrm>
            <a:off x="363794" y="97700"/>
            <a:ext cx="10990006" cy="529271"/>
          </a:xfrm>
        </p:spPr>
        <p:txBody>
          <a:bodyPr>
            <a:normAutofit/>
          </a:bodyPr>
          <a:lstStyle/>
          <a:p>
            <a:pPr algn="ctr"/>
            <a:r>
              <a:rPr lang="fr-FR" sz="2800" b="1" dirty="0">
                <a:latin typeface="Algerian" panose="04020705040A02060702" pitchFamily="82" charset="0"/>
                <a:cs typeface="Times New Roman" panose="02020603050405020304" pitchFamily="18" charset="0"/>
              </a:rPr>
              <a:t>Configuration des adresses IP statique</a:t>
            </a:r>
            <a:endParaRPr lang="fr-SN" sz="2800" b="1" dirty="0">
              <a:latin typeface="Algerian" panose="04020705040A02060702" pitchFamily="82" charset="0"/>
              <a:cs typeface="Times New Roman" panose="02020603050405020304" pitchFamily="18" charset="0"/>
            </a:endParaRPr>
          </a:p>
        </p:txBody>
      </p:sp>
      <p:pic>
        <p:nvPicPr>
          <p:cNvPr id="5" name="Espace réservé du contenu 4">
            <a:extLst>
              <a:ext uri="{FF2B5EF4-FFF2-40B4-BE49-F238E27FC236}">
                <a16:creationId xmlns:a16="http://schemas.microsoft.com/office/drawing/2014/main" id="{01CC1463-5C48-1B20-36A9-466F95A6C7CD}"/>
              </a:ext>
            </a:extLst>
          </p:cNvPr>
          <p:cNvPicPr>
            <a:picLocks noGrp="1" noChangeAspect="1"/>
          </p:cNvPicPr>
          <p:nvPr>
            <p:ph idx="1"/>
          </p:nvPr>
        </p:nvPicPr>
        <p:blipFill>
          <a:blip r:embed="rId3"/>
          <a:stretch>
            <a:fillRect/>
          </a:stretch>
        </p:blipFill>
        <p:spPr>
          <a:xfrm>
            <a:off x="1" y="843282"/>
            <a:ext cx="12192000" cy="5171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2202061"/>
      </p:ext>
    </p:extLst>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2" name="click.wav"/>
          </p:stSnd>
        </p:sndAc>
      </p:transition>
    </mc:Choice>
    <mc:Fallback>
      <p:transition spd="slow">
        <p:fade/>
        <p:sndAc>
          <p:stSnd>
            <p:snd r:embed="rId2" name="click.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2200E24-5EE1-5131-7D5E-CFA997BC1BD8}"/>
              </a:ext>
            </a:extLst>
          </p:cNvPr>
          <p:cNvPicPr>
            <a:picLocks noGrp="1" noChangeAspect="1"/>
          </p:cNvPicPr>
          <p:nvPr>
            <p:ph idx="1"/>
          </p:nvPr>
        </p:nvPicPr>
        <p:blipFill rotWithShape="1">
          <a:blip r:embed="rId3"/>
          <a:srcRect l="6400" t="21427" r="3061" b="7799"/>
          <a:stretch/>
        </p:blipFill>
        <p:spPr>
          <a:xfrm>
            <a:off x="871922" y="599768"/>
            <a:ext cx="10683604" cy="4365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8215617"/>
      </p:ext>
    </p:extLst>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2" name="click.wav"/>
          </p:stSnd>
        </p:sndAc>
      </p:transition>
    </mc:Choice>
    <mc:Fallback>
      <p:transition spd="slow">
        <p:fade/>
        <p:sndAc>
          <p:stSnd>
            <p:snd r:embed="rId2" name="click.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CBBA65D-38EF-7CD5-1181-758F0E89EFBD}"/>
              </a:ext>
            </a:extLst>
          </p:cNvPr>
          <p:cNvPicPr>
            <a:picLocks noGrp="1" noChangeAspect="1"/>
          </p:cNvPicPr>
          <p:nvPr>
            <p:ph idx="1"/>
          </p:nvPr>
        </p:nvPicPr>
        <p:blipFill rotWithShape="1">
          <a:blip r:embed="rId3"/>
          <a:srcRect l="8489" t="13077" r="2228" b="8413"/>
          <a:stretch/>
        </p:blipFill>
        <p:spPr>
          <a:xfrm>
            <a:off x="926199" y="1026488"/>
            <a:ext cx="10993120" cy="4643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98679079"/>
      </p:ext>
    </p:extLst>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2" name="click.wav"/>
          </p:stSnd>
        </p:sndAc>
      </p:transition>
    </mc:Choice>
    <mc:Fallback>
      <p:transition spd="slow">
        <p:fade/>
        <p:sndAc>
          <p:stSnd>
            <p:snd r:embed="rId2" name="click.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559536-33DD-B923-1B75-ED6A1A7EA1A7}"/>
              </a:ext>
            </a:extLst>
          </p:cNvPr>
          <p:cNvSpPr>
            <a:spLocks noGrp="1"/>
          </p:cNvSpPr>
          <p:nvPr>
            <p:ph type="title"/>
          </p:nvPr>
        </p:nvSpPr>
        <p:spPr>
          <a:xfrm>
            <a:off x="838200" y="227144"/>
            <a:ext cx="10515600" cy="667591"/>
          </a:xfrm>
        </p:spPr>
        <p:txBody>
          <a:bodyPr>
            <a:normAutofit fontScale="90000"/>
          </a:bodyPr>
          <a:lstStyle/>
          <a:p>
            <a:pPr algn="ctr"/>
            <a:br>
              <a:rPr lang="fr-FR" dirty="0"/>
            </a:br>
            <a:r>
              <a:rPr lang="fr-FR" b="1" dirty="0">
                <a:latin typeface="Algerian" panose="04020705040A02060702" pitchFamily="82" charset="0"/>
              </a:rPr>
              <a:t>Sécurité</a:t>
            </a:r>
            <a:endParaRPr lang="fr-SN" dirty="0"/>
          </a:p>
        </p:txBody>
      </p:sp>
      <p:sp>
        <p:nvSpPr>
          <p:cNvPr id="3" name="Espace réservé du contenu 2">
            <a:extLst>
              <a:ext uri="{FF2B5EF4-FFF2-40B4-BE49-F238E27FC236}">
                <a16:creationId xmlns:a16="http://schemas.microsoft.com/office/drawing/2014/main" id="{593F3C04-9865-A398-9767-0CA11938BC6E}"/>
              </a:ext>
            </a:extLst>
          </p:cNvPr>
          <p:cNvSpPr>
            <a:spLocks noGrp="1"/>
          </p:cNvSpPr>
          <p:nvPr>
            <p:ph idx="1"/>
          </p:nvPr>
        </p:nvSpPr>
        <p:spPr>
          <a:xfrm>
            <a:off x="1404865" y="1123470"/>
            <a:ext cx="10515600" cy="5013181"/>
          </a:xfrm>
        </p:spPr>
        <p:txBody>
          <a:bodyPr>
            <a:normAutofit fontScale="70000" lnSpcReduction="20000"/>
          </a:bodyPr>
          <a:lstStyle/>
          <a:p>
            <a:pPr algn="ctr">
              <a:buFont typeface="Wingdings" panose="05000000000000000000" pitchFamily="2" charset="2"/>
              <a:buChar char="q"/>
            </a:pPr>
            <a:r>
              <a:rPr lang="fr-FR" b="1" dirty="0"/>
              <a:t>Section 5:</a:t>
            </a:r>
          </a:p>
          <a:p>
            <a:r>
              <a:rPr lang="fr-FR" sz="3600" dirty="0"/>
              <a:t>Le pare-feu Windows a été activé et configuré sur chaque machine virtuelle pour renforcer la sécurité du réseau interne de </a:t>
            </a:r>
            <a:r>
              <a:rPr lang="fr-FR" sz="3600" dirty="0" err="1"/>
              <a:t>TechCorp</a:t>
            </a:r>
            <a:r>
              <a:rPr lang="fr-FR" sz="3600" dirty="0"/>
              <a:t>. Des politiques de sécurité telles que la complexité des mots de passe et les stratégies de verrouillage de compte ont été mises en œuvre en fonction des besoins de chaque département. De plus, BitLocker a été configuré sur les lecteurs de données sensibles pour garantir leur sécurité, avec des clés de récupération attribuées aux administrateurs système de chaque département. Veuillez consulter les captures d'écran ci-dessous pour voir les paramètres de sécurité configurés. </a:t>
            </a:r>
          </a:p>
          <a:p>
            <a:pPr marL="0" indent="0">
              <a:buNone/>
            </a:pPr>
            <a:endParaRPr lang="fr-FR" dirty="0"/>
          </a:p>
          <a:p>
            <a:endParaRPr lang="fr-SN" dirty="0"/>
          </a:p>
        </p:txBody>
      </p:sp>
    </p:spTree>
    <p:extLst>
      <p:ext uri="{BB962C8B-B14F-4D97-AF65-F5344CB8AC3E}">
        <p14:creationId xmlns:p14="http://schemas.microsoft.com/office/powerpoint/2010/main" val="15374381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sndAc>
          <p:stSnd>
            <p:snd r:embed="rId2" name="click.wav"/>
          </p:stSnd>
        </p:sndAc>
      </p:transition>
    </mc:Choice>
    <mc:Fallback>
      <p:transition spd="slow">
        <p:fade/>
        <p:sndAc>
          <p:stSnd>
            <p:snd r:embed="rId2" name="click.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FFDE3B2A-F614-66BA-47C8-4FDBF0EE047F}"/>
              </a:ext>
            </a:extLst>
          </p:cNvPr>
          <p:cNvSpPr>
            <a:spLocks noGrp="1"/>
          </p:cNvSpPr>
          <p:nvPr>
            <p:ph type="title"/>
          </p:nvPr>
        </p:nvSpPr>
        <p:spPr>
          <a:xfrm>
            <a:off x="1966451" y="304800"/>
            <a:ext cx="9130479" cy="797719"/>
          </a:xfrm>
        </p:spPr>
        <p:txBody>
          <a:bodyPr>
            <a:normAutofit fontScale="90000"/>
          </a:bodyPr>
          <a:lstStyle/>
          <a:p>
            <a:pPr algn="ctr"/>
            <a:br>
              <a:rPr lang="fr-FR" sz="2400" dirty="0"/>
            </a:br>
            <a:br>
              <a:rPr lang="fr-FR" sz="2400" dirty="0"/>
            </a:br>
            <a:br>
              <a:rPr lang="fr-FR" sz="2400" dirty="0"/>
            </a:br>
            <a:r>
              <a:rPr lang="fr-FR" sz="2400" b="1" dirty="0">
                <a:latin typeface="Algerian" panose="04020705040A02060702" pitchFamily="82" charset="0"/>
                <a:cs typeface="Times New Roman" panose="02020603050405020304" pitchFamily="18" charset="0"/>
              </a:rPr>
              <a:t>Introduction</a:t>
            </a:r>
            <a:endParaRPr lang="fr-SN" sz="2400" dirty="0"/>
          </a:p>
        </p:txBody>
      </p:sp>
      <p:sp>
        <p:nvSpPr>
          <p:cNvPr id="6" name="Espace réservé du contenu 5">
            <a:extLst>
              <a:ext uri="{FF2B5EF4-FFF2-40B4-BE49-F238E27FC236}">
                <a16:creationId xmlns:a16="http://schemas.microsoft.com/office/drawing/2014/main" id="{19C55BDF-1353-9F89-C6DC-5F4CDF07FAC3}"/>
              </a:ext>
            </a:extLst>
          </p:cNvPr>
          <p:cNvSpPr>
            <a:spLocks noGrp="1"/>
          </p:cNvSpPr>
          <p:nvPr>
            <p:ph idx="1"/>
          </p:nvPr>
        </p:nvSpPr>
        <p:spPr>
          <a:xfrm>
            <a:off x="1496962" y="1102519"/>
            <a:ext cx="10193594" cy="4652962"/>
          </a:xfrm>
        </p:spPr>
        <p:txBody>
          <a:bodyPr>
            <a:normAutofit/>
          </a:bodyPr>
          <a:lstStyle/>
          <a:p>
            <a:pPr marL="0" indent="0">
              <a:buNone/>
            </a:pPr>
            <a:endParaRPr lang="fr-FR" dirty="0">
              <a:latin typeface="Times New Roman" panose="02020603050405020304" pitchFamily="18" charset="0"/>
              <a:cs typeface="Times New Roman" panose="02020603050405020304" pitchFamily="18" charset="0"/>
            </a:endParaRPr>
          </a:p>
          <a:p>
            <a:r>
              <a:rPr lang="fr-FR" sz="2800" dirty="0">
                <a:latin typeface="Times New Roman" panose="02020603050405020304" pitchFamily="18" charset="0"/>
                <a:cs typeface="Times New Roman" panose="02020603050405020304" pitchFamily="18" charset="0"/>
              </a:rPr>
              <a:t>Le présent rapport documente les étapes entreprises pour sécuriser et gérer les clients Windows 10 pour l'entreprise fictive </a:t>
            </a:r>
            <a:r>
              <a:rPr lang="fr-FR" sz="2800" dirty="0" err="1">
                <a:latin typeface="Times New Roman" panose="02020603050405020304" pitchFamily="18" charset="0"/>
                <a:cs typeface="Times New Roman" panose="02020603050405020304" pitchFamily="18" charset="0"/>
              </a:rPr>
              <a:t>TechCorp</a:t>
            </a:r>
            <a:r>
              <a:rPr lang="fr-FR" sz="2800" dirty="0">
                <a:latin typeface="Times New Roman" panose="02020603050405020304" pitchFamily="18" charset="0"/>
                <a:cs typeface="Times New Roman" panose="02020603050405020304" pitchFamily="18" charset="0"/>
              </a:rPr>
              <a:t>. Dans le cadre de ce projet, nous avons mis en œuvre diverses pratiques de gestion des systèmes Windows, y compris la configuration des disques, des utilisateurs, du réseau et de la sécurité, en utilisant des outils tels que DiskPart, BitLocker et PowerShell, pour automatiser les tâches spécifiques à chaque département.</a:t>
            </a:r>
            <a:endParaRPr lang="fr-S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6680331"/>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3" name="click.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4D84B35-201A-B5A4-3276-E67BC7D1598B}"/>
              </a:ext>
            </a:extLst>
          </p:cNvPr>
          <p:cNvSpPr>
            <a:spLocks noGrp="1"/>
          </p:cNvSpPr>
          <p:nvPr>
            <p:ph idx="1"/>
          </p:nvPr>
        </p:nvSpPr>
        <p:spPr>
          <a:xfrm>
            <a:off x="747415" y="1011084"/>
            <a:ext cx="11160760" cy="5730240"/>
          </a:xfrm>
        </p:spPr>
        <p:txBody>
          <a:bodyPr>
            <a:normAutofit fontScale="40000" lnSpcReduction="20000"/>
          </a:bodyPr>
          <a:lstStyle/>
          <a:p>
            <a:pPr algn="ctr">
              <a:buFont typeface="Wingdings" panose="05000000000000000000" pitchFamily="2" charset="2"/>
              <a:buChar char="v"/>
            </a:pPr>
            <a:r>
              <a:rPr lang="fr-FR" sz="8000" b="1" dirty="0">
                <a:latin typeface="Algerian" panose="04020705040A02060702" pitchFamily="82" charset="0"/>
                <a:cs typeface="Times New Roman" panose="02020603050405020304" pitchFamily="18" charset="0"/>
              </a:rPr>
              <a:t>Mise en place de la sécurité</a:t>
            </a:r>
            <a:r>
              <a:rPr lang="fr-FR" sz="11200" b="1" dirty="0">
                <a:latin typeface="Algerian" panose="04020705040A02060702" pitchFamily="82" charset="0"/>
                <a:cs typeface="Times New Roman" panose="02020603050405020304" pitchFamily="18" charset="0"/>
              </a:rPr>
              <a:t>:</a:t>
            </a:r>
            <a:endParaRPr lang="fr-FR" b="1" dirty="0">
              <a:latin typeface="Algerian" panose="04020705040A02060702" pitchFamily="82" charset="0"/>
              <a:cs typeface="Times New Roman" panose="02020603050405020304" pitchFamily="18" charset="0"/>
            </a:endParaRPr>
          </a:p>
          <a:p>
            <a:r>
              <a:rPr lang="fr-FR" sz="6400" dirty="0">
                <a:latin typeface="Times New Roman" panose="02020603050405020304" pitchFamily="18" charset="0"/>
                <a:cs typeface="Times New Roman" panose="02020603050405020304" pitchFamily="18" charset="0"/>
              </a:rPr>
              <a:t>Dans ces captures, nous activons et configurons le pare-feu Windows sur chaque machine virtuelle pour sécuriser le réseau interne de </a:t>
            </a:r>
            <a:r>
              <a:rPr lang="fr-FR" sz="6400" dirty="0" err="1">
                <a:latin typeface="Times New Roman" panose="02020603050405020304" pitchFamily="18" charset="0"/>
                <a:cs typeface="Times New Roman" panose="02020603050405020304" pitchFamily="18" charset="0"/>
              </a:rPr>
              <a:t>TechCorp</a:t>
            </a:r>
            <a:r>
              <a:rPr lang="fr-FR" sz="6400" dirty="0">
                <a:latin typeface="Times New Roman" panose="02020603050405020304" pitchFamily="18" charset="0"/>
                <a:cs typeface="Times New Roman" panose="02020603050405020304" pitchFamily="18" charset="0"/>
              </a:rPr>
              <a:t>.</a:t>
            </a:r>
          </a:p>
          <a:p>
            <a:r>
              <a:rPr lang="fr-FR" sz="6400" dirty="0">
                <a:latin typeface="Times New Roman" panose="02020603050405020304" pitchFamily="18" charset="0"/>
                <a:cs typeface="Times New Roman" panose="02020603050405020304" pitchFamily="18" charset="0"/>
              </a:rPr>
              <a:t> Des politiques de sécurité telles que la complexité des mots de passe et les stratégies de verrouillage de compte sont également implémentées pour renforcer la sécurité du système.</a:t>
            </a:r>
          </a:p>
          <a:p>
            <a:r>
              <a:rPr lang="fr-FR" sz="7200" dirty="0">
                <a:latin typeface="Times New Roman" panose="02020603050405020304" pitchFamily="18" charset="0"/>
                <a:cs typeface="Times New Roman" panose="02020603050405020304" pitchFamily="18" charset="0"/>
              </a:rPr>
              <a:t>Cette politique comprend des paramètres tels que la complexité des mots de passe, avec une durée minimale de 25jours,  12 caractères minimal et l'exigence d'inclure des lettres majuscules, des lettres minuscules, des chiffres et des caractères spéciaux.</a:t>
            </a:r>
          </a:p>
        </p:txBody>
      </p:sp>
    </p:spTree>
    <p:extLst>
      <p:ext uri="{BB962C8B-B14F-4D97-AF65-F5344CB8AC3E}">
        <p14:creationId xmlns:p14="http://schemas.microsoft.com/office/powerpoint/2010/main" val="19236788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sndAc>
          <p:stSnd>
            <p:snd r:embed="rId2" name="click.wav"/>
          </p:stSnd>
        </p:sndAc>
      </p:transition>
    </mc:Choice>
    <mc:Fallback>
      <p:transition spd="slow">
        <p:fade/>
        <p:sndAc>
          <p:stSnd>
            <p:snd r:embed="rId2" name="click.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EC1C142-2CA0-E745-74D1-8897359FA618}"/>
              </a:ext>
            </a:extLst>
          </p:cNvPr>
          <p:cNvSpPr>
            <a:spLocks noGrp="1"/>
          </p:cNvSpPr>
          <p:nvPr>
            <p:ph idx="1"/>
          </p:nvPr>
        </p:nvSpPr>
        <p:spPr>
          <a:xfrm>
            <a:off x="1465871" y="953730"/>
            <a:ext cx="9520158" cy="4719093"/>
          </a:xfrm>
        </p:spPr>
        <p:txBody>
          <a:bodyPr>
            <a:normAutofit fontScale="92500" lnSpcReduction="20000"/>
          </a:bodyPr>
          <a:lstStyle/>
          <a:p>
            <a:r>
              <a:rPr lang="fr-FR" sz="2600" dirty="0">
                <a:latin typeface="Times New Roman" panose="02020603050405020304" pitchFamily="18" charset="0"/>
                <a:cs typeface="Times New Roman" panose="02020603050405020304" pitchFamily="18" charset="0"/>
              </a:rPr>
              <a:t> Nous avons également défini une durée maximale de validité des mots de passe de 30jours pour garantir la rotation régulière des mots de passe.</a:t>
            </a:r>
          </a:p>
          <a:p>
            <a:r>
              <a:rPr lang="fr-FR" sz="2600" dirty="0">
                <a:latin typeface="Times New Roman" panose="02020603050405020304" pitchFamily="18" charset="0"/>
                <a:cs typeface="Times New Roman" panose="02020603050405020304" pitchFamily="18" charset="0"/>
              </a:rPr>
              <a:t> En outre, la politique de verrouillage des comptes est configurée pour bloquer automatiquement les comptes après trois tentatives de connexion infructueuses, avec une période de verrouillage de 30 minutes pour dissuader les tentatives d'accès non autorisées.</a:t>
            </a:r>
          </a:p>
          <a:p>
            <a:r>
              <a:rPr lang="fr-FR" sz="2600" dirty="0">
                <a:latin typeface="Times New Roman" panose="02020603050405020304" pitchFamily="18" charset="0"/>
                <a:cs typeface="Times New Roman" panose="02020603050405020304" pitchFamily="18" charset="0"/>
              </a:rPr>
              <a:t>Enfin, des audits sont activés pour surveiller les activités du système, en enregistrant les tentatives de connexion, les modifications de fichiers sensibles et d'autres événements critiques, afin de détecter et de répondre rapidement aux menaces potentielles à la sécurité</a:t>
            </a:r>
            <a:r>
              <a:rPr lang="fr-FR" sz="2200" dirty="0">
                <a:latin typeface="Times New Roman" panose="02020603050405020304" pitchFamily="18" charset="0"/>
                <a:cs typeface="Times New Roman" panose="02020603050405020304" pitchFamily="18" charset="0"/>
              </a:rPr>
              <a:t>.</a:t>
            </a:r>
            <a:endParaRPr lang="fr-FR" sz="2600" dirty="0"/>
          </a:p>
          <a:p>
            <a:pPr marL="0" indent="0">
              <a:buNone/>
            </a:pPr>
            <a:r>
              <a:rPr lang="fr-FR" sz="2000" b="1" dirty="0"/>
              <a:t>                                Voir les captures ci-dessous</a:t>
            </a:r>
            <a:endParaRPr lang="fr-SN" sz="2000" b="1" dirty="0"/>
          </a:p>
          <a:p>
            <a:endParaRPr lang="fr-SN" dirty="0"/>
          </a:p>
        </p:txBody>
      </p:sp>
    </p:spTree>
    <p:extLst>
      <p:ext uri="{BB962C8B-B14F-4D97-AF65-F5344CB8AC3E}">
        <p14:creationId xmlns:p14="http://schemas.microsoft.com/office/powerpoint/2010/main" val="22309714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sndAc>
          <p:stSnd>
            <p:snd r:embed="rId2" name="click.wav"/>
          </p:stSnd>
        </p:sndAc>
      </p:transition>
    </mc:Choice>
    <mc:Fallback>
      <p:transition spd="slow">
        <p:fade/>
        <p:sndAc>
          <p:stSnd>
            <p:snd r:embed="rId2" name="click.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4">
            <a:extLst>
              <a:ext uri="{FF2B5EF4-FFF2-40B4-BE49-F238E27FC236}">
                <a16:creationId xmlns:a16="http://schemas.microsoft.com/office/drawing/2014/main" id="{7DA30EE0-62C0-35A1-2481-0B2764D1C73B}"/>
              </a:ext>
            </a:extLst>
          </p:cNvPr>
          <p:cNvPicPr>
            <a:picLocks noChangeAspect="1"/>
          </p:cNvPicPr>
          <p:nvPr/>
        </p:nvPicPr>
        <p:blipFill rotWithShape="1">
          <a:blip r:embed="rId3"/>
          <a:stretch/>
        </p:blipFill>
        <p:spPr>
          <a:xfrm>
            <a:off x="1455174" y="1671484"/>
            <a:ext cx="11159613" cy="40477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itre 1">
            <a:extLst>
              <a:ext uri="{FF2B5EF4-FFF2-40B4-BE49-F238E27FC236}">
                <a16:creationId xmlns:a16="http://schemas.microsoft.com/office/drawing/2014/main" id="{63EBF0E2-210A-C67E-9615-AEB84C938732}"/>
              </a:ext>
            </a:extLst>
          </p:cNvPr>
          <p:cNvSpPr>
            <a:spLocks noGrp="1"/>
          </p:cNvSpPr>
          <p:nvPr>
            <p:ph type="title"/>
          </p:nvPr>
        </p:nvSpPr>
        <p:spPr>
          <a:xfrm>
            <a:off x="1189263" y="213523"/>
            <a:ext cx="9603275" cy="590996"/>
          </a:xfrm>
        </p:spPr>
        <p:txBody>
          <a:bodyPr/>
          <a:lstStyle/>
          <a:p>
            <a:pPr marL="457200" indent="-457200" algn="ctr">
              <a:buFont typeface="Wingdings" panose="05000000000000000000" pitchFamily="2" charset="2"/>
              <a:buChar char="v"/>
            </a:pPr>
            <a:r>
              <a:rPr lang="fr-FR" b="1" dirty="0">
                <a:latin typeface="Algerian" panose="04020705040A02060702" pitchFamily="82" charset="0"/>
              </a:rPr>
              <a:t>L’activation du pare-feu Windows</a:t>
            </a:r>
            <a:endParaRPr lang="fr-SN" b="1" dirty="0">
              <a:latin typeface="Algerian" panose="04020705040A02060702" pitchFamily="82" charset="0"/>
            </a:endParaRPr>
          </a:p>
        </p:txBody>
      </p:sp>
    </p:spTree>
    <p:extLst>
      <p:ext uri="{BB962C8B-B14F-4D97-AF65-F5344CB8AC3E}">
        <p14:creationId xmlns:p14="http://schemas.microsoft.com/office/powerpoint/2010/main" val="2095932577"/>
      </p:ext>
    </p:extLst>
  </p:cSld>
  <p:clrMapOvr>
    <a:masterClrMapping/>
  </p:clrMapOvr>
  <mc:AlternateContent xmlns:mc="http://schemas.openxmlformats.org/markup-compatibility/2006">
    <mc:Choice xmlns:p14="http://schemas.microsoft.com/office/powerpoint/2010/main" Requires="p14">
      <p:transition spd="slow" p14:dur="1200">
        <p14:prism/>
        <p:sndAc>
          <p:stSnd>
            <p:snd r:embed="rId2" name="click.wav"/>
          </p:stSnd>
        </p:sndAc>
      </p:transition>
    </mc:Choice>
    <mc:Fallback>
      <p:transition spd="slow">
        <p:fade/>
        <p:sndAc>
          <p:stSnd>
            <p:snd r:embed="rId2" name="click.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10F4A62-BD8D-8FF9-C00A-C07FD2650423}"/>
              </a:ext>
            </a:extLst>
          </p:cNvPr>
          <p:cNvPicPr>
            <a:picLocks noGrp="1" noChangeAspect="1"/>
          </p:cNvPicPr>
          <p:nvPr>
            <p:ph idx="1"/>
          </p:nvPr>
        </p:nvPicPr>
        <p:blipFill rotWithShape="1">
          <a:blip r:embed="rId3"/>
          <a:srcRect t="6874" r="1371"/>
          <a:stretch/>
        </p:blipFill>
        <p:spPr>
          <a:xfrm>
            <a:off x="83574" y="88491"/>
            <a:ext cx="12024852" cy="559455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20089512"/>
      </p:ext>
    </p:extLst>
  </p:cSld>
  <p:clrMapOvr>
    <a:masterClrMapping/>
  </p:clrMapOvr>
  <mc:AlternateContent xmlns:mc="http://schemas.openxmlformats.org/markup-compatibility/2006">
    <mc:Choice xmlns:p14="http://schemas.microsoft.com/office/powerpoint/2010/main" Requires="p14">
      <p:transition spd="slow" p14:dur="1200">
        <p14:prism/>
        <p:sndAc>
          <p:stSnd>
            <p:snd r:embed="rId2" name="click.wav"/>
          </p:stSnd>
        </p:sndAc>
      </p:transition>
    </mc:Choice>
    <mc:Fallback>
      <p:transition spd="slow">
        <p:fade/>
        <p:sndAc>
          <p:stSnd>
            <p:snd r:embed="rId2" name="click.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E2C22E-7A8C-49A9-2E2D-24DAED416B3F}"/>
              </a:ext>
            </a:extLst>
          </p:cNvPr>
          <p:cNvSpPr>
            <a:spLocks noGrp="1"/>
          </p:cNvSpPr>
          <p:nvPr>
            <p:ph type="title"/>
          </p:nvPr>
        </p:nvSpPr>
        <p:spPr>
          <a:xfrm>
            <a:off x="674107" y="1015735"/>
            <a:ext cx="10515600" cy="396240"/>
          </a:xfrm>
        </p:spPr>
        <p:txBody>
          <a:bodyPr>
            <a:noAutofit/>
          </a:bodyPr>
          <a:lstStyle/>
          <a:p>
            <a:pPr algn="ctr"/>
            <a:r>
              <a:rPr lang="fr-FR" sz="2400" b="1" dirty="0">
                <a:latin typeface="Algerian" panose="04020705040A02060702" pitchFamily="82" charset="0"/>
              </a:rPr>
              <a:t>Configuration des politiques de sécurités</a:t>
            </a:r>
            <a:endParaRPr lang="fr-SN" sz="2400" b="1" dirty="0">
              <a:latin typeface="Algerian" panose="04020705040A02060702" pitchFamily="82" charset="0"/>
            </a:endParaRPr>
          </a:p>
        </p:txBody>
      </p:sp>
      <p:sp>
        <p:nvSpPr>
          <p:cNvPr id="7" name="Espace réservé du contenu 6">
            <a:extLst>
              <a:ext uri="{FF2B5EF4-FFF2-40B4-BE49-F238E27FC236}">
                <a16:creationId xmlns:a16="http://schemas.microsoft.com/office/drawing/2014/main" id="{5ABD015B-394E-D5D5-303E-B28922EDA70C}"/>
              </a:ext>
            </a:extLst>
          </p:cNvPr>
          <p:cNvSpPr>
            <a:spLocks noGrp="1"/>
          </p:cNvSpPr>
          <p:nvPr>
            <p:ph idx="1"/>
          </p:nvPr>
        </p:nvSpPr>
        <p:spPr/>
        <p:txBody>
          <a:bodyPr/>
          <a:lstStyle/>
          <a:p>
            <a:endParaRPr lang="fr-SN"/>
          </a:p>
        </p:txBody>
      </p:sp>
      <p:pic>
        <p:nvPicPr>
          <p:cNvPr id="11" name="Image 10">
            <a:extLst>
              <a:ext uri="{FF2B5EF4-FFF2-40B4-BE49-F238E27FC236}">
                <a16:creationId xmlns:a16="http://schemas.microsoft.com/office/drawing/2014/main" id="{1A0563D7-10B1-B55A-9006-1ACA5475477D}"/>
              </a:ext>
            </a:extLst>
          </p:cNvPr>
          <p:cNvPicPr>
            <a:picLocks noChangeAspect="1"/>
          </p:cNvPicPr>
          <p:nvPr/>
        </p:nvPicPr>
        <p:blipFill rotWithShape="1">
          <a:blip r:embed="rId3"/>
          <a:srcRect t="16138" r="1681"/>
          <a:stretch/>
        </p:blipFill>
        <p:spPr>
          <a:xfrm>
            <a:off x="560439" y="1490893"/>
            <a:ext cx="11082921" cy="4615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54892057"/>
      </p:ext>
    </p:extLst>
  </p:cSld>
  <p:clrMapOvr>
    <a:masterClrMapping/>
  </p:clrMapOvr>
  <mc:AlternateContent xmlns:mc="http://schemas.openxmlformats.org/markup-compatibility/2006">
    <mc:Choice xmlns:p14="http://schemas.microsoft.com/office/powerpoint/2010/main" Requires="p14">
      <p:transition spd="slow" p14:dur="1200">
        <p14:prism/>
        <p:sndAc>
          <p:stSnd>
            <p:snd r:embed="rId2" name="click.wav"/>
          </p:stSnd>
        </p:sndAc>
      </p:transition>
    </mc:Choice>
    <mc:Fallback>
      <p:transition spd="slow">
        <p:fade/>
        <p:sndAc>
          <p:stSnd>
            <p:snd r:embed="rId2" name="click.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1DAFEF9-453B-D4F8-35A6-61629683AF1D}"/>
              </a:ext>
            </a:extLst>
          </p:cNvPr>
          <p:cNvPicPr>
            <a:picLocks noGrp="1" noChangeAspect="1"/>
          </p:cNvPicPr>
          <p:nvPr>
            <p:ph idx="1"/>
          </p:nvPr>
        </p:nvPicPr>
        <p:blipFill rotWithShape="1">
          <a:blip r:embed="rId3"/>
          <a:srcRect l="1109" t="10240" r="-1" b="7093"/>
          <a:stretch/>
        </p:blipFill>
        <p:spPr>
          <a:xfrm>
            <a:off x="78658" y="186813"/>
            <a:ext cx="12113341" cy="528090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49823676"/>
      </p:ext>
    </p:extLst>
  </p:cSld>
  <p:clrMapOvr>
    <a:masterClrMapping/>
  </p:clrMapOvr>
  <mc:AlternateContent xmlns:mc="http://schemas.openxmlformats.org/markup-compatibility/2006">
    <mc:Choice xmlns:p14="http://schemas.microsoft.com/office/powerpoint/2010/main" Requires="p14">
      <p:transition spd="slow" p14:dur="1200">
        <p14:prism/>
        <p:sndAc>
          <p:stSnd>
            <p:snd r:embed="rId2" name="click.wav"/>
          </p:stSnd>
        </p:sndAc>
      </p:transition>
    </mc:Choice>
    <mc:Fallback>
      <p:transition spd="slow">
        <p:fade/>
        <p:sndAc>
          <p:stSnd>
            <p:snd r:embed="rId2" name="click.wav"/>
          </p:st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21D13C-9E4D-F958-68A2-C76E7F41634C}"/>
              </a:ext>
            </a:extLst>
          </p:cNvPr>
          <p:cNvSpPr>
            <a:spLocks noGrp="1"/>
          </p:cNvSpPr>
          <p:nvPr>
            <p:ph type="title"/>
          </p:nvPr>
        </p:nvSpPr>
        <p:spPr>
          <a:xfrm>
            <a:off x="1130270" y="953325"/>
            <a:ext cx="9603275" cy="733236"/>
          </a:xfrm>
        </p:spPr>
        <p:txBody>
          <a:bodyPr/>
          <a:lstStyle/>
          <a:p>
            <a:pPr algn="ctr"/>
            <a:r>
              <a:rPr lang="fr-SN" b="1" dirty="0">
                <a:latin typeface="Algerian" panose="04020705040A02060702" pitchFamily="82" charset="0"/>
              </a:rPr>
              <a:t>Chiffrement avec BitLocker</a:t>
            </a:r>
          </a:p>
        </p:txBody>
      </p:sp>
      <p:sp>
        <p:nvSpPr>
          <p:cNvPr id="3" name="Espace réservé du contenu 2">
            <a:extLst>
              <a:ext uri="{FF2B5EF4-FFF2-40B4-BE49-F238E27FC236}">
                <a16:creationId xmlns:a16="http://schemas.microsoft.com/office/drawing/2014/main" id="{2A8EB01F-8223-FB06-BE6F-2617A0AB0295}"/>
              </a:ext>
            </a:extLst>
          </p:cNvPr>
          <p:cNvSpPr>
            <a:spLocks noGrp="1"/>
          </p:cNvSpPr>
          <p:nvPr>
            <p:ph idx="1"/>
          </p:nvPr>
        </p:nvSpPr>
        <p:spPr/>
        <p:txBody>
          <a:bodyPr>
            <a:normAutofit fontScale="85000" lnSpcReduction="20000"/>
          </a:bodyPr>
          <a:lstStyle/>
          <a:p>
            <a:pPr algn="ctr">
              <a:buFont typeface="Wingdings" panose="05000000000000000000" pitchFamily="2" charset="2"/>
              <a:buChar char="q"/>
            </a:pPr>
            <a:r>
              <a:rPr lang="fr-SN" b="1" dirty="0"/>
              <a:t>Section 6:</a:t>
            </a:r>
          </a:p>
          <a:p>
            <a:pPr marL="0" indent="0">
              <a:buNone/>
            </a:pPr>
            <a:r>
              <a:rPr lang="fr-FR" sz="3200" dirty="0"/>
              <a:t>Pour garantir la sécurité des données sensibles, nous avons configuré BitLocker sur les lecteurs appropriés, en attribuant des clés de récupération aux administrateurs système de chaque département, conformément aux exigences de sécurité de </a:t>
            </a:r>
            <a:r>
              <a:rPr lang="fr-FR" sz="3200" dirty="0" err="1"/>
              <a:t>TechCorp</a:t>
            </a:r>
            <a:r>
              <a:rPr lang="fr-FR" sz="3200" dirty="0"/>
              <a:t>. Veuillez consulter les captures d'écran ci-dessous pour voir les résultats de l'exécution des configurations réalisées</a:t>
            </a:r>
            <a:endParaRPr lang="fr-SN" sz="3200" dirty="0"/>
          </a:p>
          <a:p>
            <a:pPr marL="0" indent="0">
              <a:buNone/>
            </a:pPr>
            <a:endParaRPr lang="fr-SN" dirty="0"/>
          </a:p>
        </p:txBody>
      </p:sp>
    </p:spTree>
    <p:extLst>
      <p:ext uri="{BB962C8B-B14F-4D97-AF65-F5344CB8AC3E}">
        <p14:creationId xmlns:p14="http://schemas.microsoft.com/office/powerpoint/2010/main" val="1062264889"/>
      </p:ext>
    </p:extLst>
  </p:cSld>
  <p:clrMapOvr>
    <a:masterClrMapping/>
  </p:clrMapOvr>
  <mc:AlternateContent xmlns:mc="http://schemas.openxmlformats.org/markup-compatibility/2006">
    <mc:Choice xmlns:p14="http://schemas.microsoft.com/office/powerpoint/2010/main" Requires="p14">
      <p:transition spd="slow" p14:dur="2000">
        <p14:ferris dir="l"/>
        <p:sndAc>
          <p:stSnd>
            <p:snd r:embed="rId2" name="click.wav"/>
          </p:stSnd>
        </p:sndAc>
      </p:transition>
    </mc:Choice>
    <mc:Fallback>
      <p:transition spd="slow">
        <p:fade/>
        <p:sndAc>
          <p:stSnd>
            <p:snd r:embed="rId2" name="click.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13C578-4BF6-6451-520C-3F42179779A6}"/>
              </a:ext>
            </a:extLst>
          </p:cNvPr>
          <p:cNvSpPr>
            <a:spLocks noGrp="1"/>
          </p:cNvSpPr>
          <p:nvPr>
            <p:ph type="title"/>
          </p:nvPr>
        </p:nvSpPr>
        <p:spPr>
          <a:xfrm>
            <a:off x="0" y="273578"/>
            <a:ext cx="12191999" cy="896462"/>
          </a:xfrm>
        </p:spPr>
        <p:txBody>
          <a:bodyPr>
            <a:normAutofit fontScale="90000"/>
          </a:bodyPr>
          <a:lstStyle/>
          <a:p>
            <a:pPr algn="ctr"/>
            <a:r>
              <a:rPr lang="fr-FR" b="1" dirty="0">
                <a:latin typeface="Algerian" panose="04020705040A02060702" pitchFamily="82" charset="0"/>
              </a:rPr>
              <a:t>Problème  d’activation de BitLocker lors de l’activation de BitLocker </a:t>
            </a:r>
            <a:endParaRPr lang="fr-SN" b="1" dirty="0">
              <a:latin typeface="Algerian" panose="04020705040A02060702" pitchFamily="82" charset="0"/>
            </a:endParaRPr>
          </a:p>
        </p:txBody>
      </p:sp>
      <p:pic>
        <p:nvPicPr>
          <p:cNvPr id="5" name="Espace réservé du contenu 4">
            <a:extLst>
              <a:ext uri="{FF2B5EF4-FFF2-40B4-BE49-F238E27FC236}">
                <a16:creationId xmlns:a16="http://schemas.microsoft.com/office/drawing/2014/main" id="{DC5E765B-3263-AEEC-1711-85E388DB3854}"/>
              </a:ext>
            </a:extLst>
          </p:cNvPr>
          <p:cNvPicPr>
            <a:picLocks noGrp="1" noChangeAspect="1"/>
          </p:cNvPicPr>
          <p:nvPr>
            <p:ph idx="1"/>
          </p:nvPr>
        </p:nvPicPr>
        <p:blipFill rotWithShape="1">
          <a:blip r:embed="rId3"/>
          <a:srcRect l="1874" t="1" r="1223" b="-7536"/>
          <a:stretch/>
        </p:blipFill>
        <p:spPr>
          <a:xfrm>
            <a:off x="0" y="1529650"/>
            <a:ext cx="11916697" cy="4291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3128669"/>
      </p:ext>
    </p:extLst>
  </p:cSld>
  <p:clrMapOvr>
    <a:masterClrMapping/>
  </p:clrMapOvr>
  <mc:AlternateContent xmlns:mc="http://schemas.openxmlformats.org/markup-compatibility/2006">
    <mc:Choice xmlns:p14="http://schemas.microsoft.com/office/powerpoint/2010/main" Requires="p14">
      <p:transition spd="slow" p14:dur="2000">
        <p14:ferris dir="l"/>
        <p:sndAc>
          <p:stSnd>
            <p:snd r:embed="rId2" name="click.wav"/>
          </p:stSnd>
        </p:sndAc>
      </p:transition>
    </mc:Choice>
    <mc:Fallback>
      <p:transition spd="slow">
        <p:fade/>
        <p:sndAc>
          <p:stSnd>
            <p:snd r:embed="rId2" name="click.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87662AF-F462-B829-82E0-234F009E85ED}"/>
              </a:ext>
            </a:extLst>
          </p:cNvPr>
          <p:cNvPicPr>
            <a:picLocks noGrp="1" noChangeAspect="1"/>
          </p:cNvPicPr>
          <p:nvPr>
            <p:ph idx="1"/>
          </p:nvPr>
        </p:nvPicPr>
        <p:blipFill rotWithShape="1">
          <a:blip r:embed="rId3"/>
          <a:srcRect l="2732" t="7485" r="9237"/>
          <a:stretch/>
        </p:blipFill>
        <p:spPr>
          <a:xfrm>
            <a:off x="285135" y="587121"/>
            <a:ext cx="10913807" cy="5547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Connecteur droit avec flèche 2">
            <a:extLst>
              <a:ext uri="{FF2B5EF4-FFF2-40B4-BE49-F238E27FC236}">
                <a16:creationId xmlns:a16="http://schemas.microsoft.com/office/drawing/2014/main" id="{D212EC7C-D571-5683-C66C-27829F551C2A}"/>
              </a:ext>
            </a:extLst>
          </p:cNvPr>
          <p:cNvCxnSpPr/>
          <p:nvPr/>
        </p:nvCxnSpPr>
        <p:spPr>
          <a:xfrm flipV="1">
            <a:off x="2290916" y="1602658"/>
            <a:ext cx="1209368" cy="304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necteur droit avec flèche 3">
            <a:extLst>
              <a:ext uri="{FF2B5EF4-FFF2-40B4-BE49-F238E27FC236}">
                <a16:creationId xmlns:a16="http://schemas.microsoft.com/office/drawing/2014/main" id="{E90B28A2-7D09-5236-7B6D-78DF8D3DDE9C}"/>
              </a:ext>
            </a:extLst>
          </p:cNvPr>
          <p:cNvCxnSpPr/>
          <p:nvPr/>
        </p:nvCxnSpPr>
        <p:spPr>
          <a:xfrm flipV="1">
            <a:off x="2290916" y="2770595"/>
            <a:ext cx="1209368" cy="304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844675"/>
      </p:ext>
    </p:extLst>
  </p:cSld>
  <p:clrMapOvr>
    <a:masterClrMapping/>
  </p:clrMapOvr>
  <mc:AlternateContent xmlns:mc="http://schemas.openxmlformats.org/markup-compatibility/2006">
    <mc:Choice xmlns:p14="http://schemas.microsoft.com/office/powerpoint/2010/main" Requires="p14">
      <p:transition spd="slow" p14:dur="2000">
        <p14:ferris dir="l"/>
        <p:sndAc>
          <p:stSnd>
            <p:snd r:embed="rId2" name="click.wav"/>
          </p:stSnd>
        </p:sndAc>
      </p:transition>
    </mc:Choice>
    <mc:Fallback>
      <p:transition spd="slow">
        <p:fade/>
        <p:sndAc>
          <p:stSnd>
            <p:snd r:embed="rId2" name="click.wav"/>
          </p:stSnd>
        </p:sndAc>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D5F7FE-ECE9-57C8-33EE-9E4210F407C6}"/>
              </a:ext>
            </a:extLst>
          </p:cNvPr>
          <p:cNvSpPr>
            <a:spLocks noGrp="1"/>
          </p:cNvSpPr>
          <p:nvPr>
            <p:ph type="title"/>
          </p:nvPr>
        </p:nvSpPr>
        <p:spPr>
          <a:xfrm>
            <a:off x="1130270" y="882205"/>
            <a:ext cx="9603275" cy="479236"/>
          </a:xfrm>
        </p:spPr>
        <p:txBody>
          <a:bodyPr>
            <a:normAutofit fontScale="90000"/>
          </a:bodyPr>
          <a:lstStyle/>
          <a:p>
            <a:pPr algn="ctr"/>
            <a:r>
              <a:rPr lang="fr-SN" dirty="0"/>
              <a:t>Automatisation avec PowerShell</a:t>
            </a:r>
            <a:br>
              <a:rPr lang="fr-SN" dirty="0"/>
            </a:br>
            <a:endParaRPr lang="fr-SN" dirty="0"/>
          </a:p>
        </p:txBody>
      </p:sp>
      <p:sp>
        <p:nvSpPr>
          <p:cNvPr id="3" name="Espace réservé du contenu 2">
            <a:extLst>
              <a:ext uri="{FF2B5EF4-FFF2-40B4-BE49-F238E27FC236}">
                <a16:creationId xmlns:a16="http://schemas.microsoft.com/office/drawing/2014/main" id="{B9678C90-611D-CEBA-6B40-C81E90E2C975}"/>
              </a:ext>
            </a:extLst>
          </p:cNvPr>
          <p:cNvSpPr>
            <a:spLocks noGrp="1"/>
          </p:cNvSpPr>
          <p:nvPr>
            <p:ph idx="1"/>
          </p:nvPr>
        </p:nvSpPr>
        <p:spPr>
          <a:xfrm>
            <a:off x="843280" y="1564640"/>
            <a:ext cx="10510520" cy="4411156"/>
          </a:xfrm>
        </p:spPr>
        <p:txBody>
          <a:bodyPr>
            <a:normAutofit lnSpcReduction="10000"/>
          </a:bodyPr>
          <a:lstStyle/>
          <a:p>
            <a:pPr algn="ctr">
              <a:lnSpc>
                <a:spcPct val="80000"/>
              </a:lnSpc>
              <a:buFont typeface="Wingdings" panose="05000000000000000000" pitchFamily="2" charset="2"/>
              <a:buChar char="q"/>
            </a:pPr>
            <a:r>
              <a:rPr lang="fr-FR" sz="3000" b="1" dirty="0"/>
              <a:t>Section 7: </a:t>
            </a:r>
          </a:p>
          <a:p>
            <a:pPr>
              <a:lnSpc>
                <a:spcPct val="80000"/>
              </a:lnSpc>
            </a:pPr>
            <a:r>
              <a:rPr lang="fr-FR" sz="3000" dirty="0"/>
              <a:t>Des scripts PowerShell ont été développés pour automatiser diverses tâches courantes, telles que la création de comptes utilisateurs, la configuration des quotas de disque, la gestion des autorisations NTFS, la configuration des paramètres réseau et la mise en place du pare-feu Windows avec des règles spécifiques. Ces scripts ont été conçus pour répondre aux besoins spécifiques de chaque département de </a:t>
            </a:r>
            <a:r>
              <a:rPr lang="fr-FR" sz="3000" dirty="0" err="1"/>
              <a:t>TechCorp</a:t>
            </a:r>
            <a:r>
              <a:rPr lang="fr-FR" sz="3000" dirty="0"/>
              <a:t> et ont été documentés avec des commentaires expliquant leur fonctionnement. Veuillez consulter les captures d'écran ci-dessous pour voir les résultats de l'exécution des scripts et les configurations réalisées.</a:t>
            </a:r>
          </a:p>
          <a:p>
            <a:pPr marL="0" indent="0">
              <a:buNone/>
            </a:pPr>
            <a:endParaRPr lang="fr-SN" dirty="0"/>
          </a:p>
        </p:txBody>
      </p:sp>
    </p:spTree>
    <p:extLst>
      <p:ext uri="{BB962C8B-B14F-4D97-AF65-F5344CB8AC3E}">
        <p14:creationId xmlns:p14="http://schemas.microsoft.com/office/powerpoint/2010/main" val="335621389"/>
      </p:ext>
    </p:extLst>
  </p:cSld>
  <p:clrMapOvr>
    <a:masterClrMapping/>
  </p:clrMapOvr>
  <mc:AlternateContent xmlns:mc="http://schemas.openxmlformats.org/markup-compatibility/2006">
    <mc:Choice xmlns:p14="http://schemas.microsoft.com/office/powerpoint/2010/main" Requires="p14">
      <p:transition spd="slow" p14:dur="2000">
        <p14:ferris dir="l"/>
        <p:sndAc>
          <p:stSnd>
            <p:snd r:embed="rId2" name="click.wav"/>
          </p:stSnd>
        </p:sndAc>
      </p:transition>
    </mc:Choice>
    <mc:Fallback>
      <p:transition spd="slow">
        <p:fade/>
        <p:sndAc>
          <p:stSnd>
            <p:snd r:embed="rId2" name="click.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0998C2-A50C-EE81-2125-78AF152533D9}"/>
              </a:ext>
            </a:extLst>
          </p:cNvPr>
          <p:cNvSpPr>
            <a:spLocks noGrp="1"/>
          </p:cNvSpPr>
          <p:nvPr>
            <p:ph type="title"/>
          </p:nvPr>
        </p:nvSpPr>
        <p:spPr>
          <a:xfrm>
            <a:off x="1534696" y="804520"/>
            <a:ext cx="9520158" cy="444178"/>
          </a:xfrm>
        </p:spPr>
        <p:txBody>
          <a:bodyPr>
            <a:normAutofit fontScale="90000"/>
          </a:bodyPr>
          <a:lstStyle/>
          <a:p>
            <a:pPr algn="ctr"/>
            <a:r>
              <a:rPr lang="fr-SN" b="1" dirty="0">
                <a:latin typeface="Algerian" panose="04020705040A02060702" pitchFamily="82" charset="0"/>
                <a:cs typeface="Times New Roman" panose="02020603050405020304" pitchFamily="18" charset="0"/>
              </a:rPr>
              <a:t>Configuration Initiale</a:t>
            </a:r>
          </a:p>
        </p:txBody>
      </p:sp>
      <p:sp>
        <p:nvSpPr>
          <p:cNvPr id="3" name="Espace réservé du contenu 2">
            <a:extLst>
              <a:ext uri="{FF2B5EF4-FFF2-40B4-BE49-F238E27FC236}">
                <a16:creationId xmlns:a16="http://schemas.microsoft.com/office/drawing/2014/main" id="{DACE5B67-4773-E429-B543-F59D4B8AD463}"/>
              </a:ext>
            </a:extLst>
          </p:cNvPr>
          <p:cNvSpPr>
            <a:spLocks noGrp="1"/>
          </p:cNvSpPr>
          <p:nvPr>
            <p:ph idx="1"/>
          </p:nvPr>
        </p:nvSpPr>
        <p:spPr>
          <a:xfrm>
            <a:off x="838200" y="1514168"/>
            <a:ext cx="10515600" cy="4662795"/>
          </a:xfrm>
        </p:spPr>
        <p:txBody>
          <a:bodyPr>
            <a:normAutofit/>
          </a:bodyPr>
          <a:lstStyle/>
          <a:p>
            <a:pPr algn="ctr">
              <a:lnSpc>
                <a:spcPct val="80000"/>
              </a:lnSpc>
              <a:buFont typeface="Wingdings" panose="05000000000000000000" pitchFamily="2" charset="2"/>
              <a:buChar char="q"/>
            </a:pPr>
            <a:r>
              <a:rPr lang="fr-FR" b="1" dirty="0">
                <a:latin typeface="Times New Roman" panose="02020603050405020304" pitchFamily="18" charset="0"/>
                <a:cs typeface="Times New Roman" panose="02020603050405020304" pitchFamily="18" charset="0"/>
              </a:rPr>
              <a:t>Section 1:</a:t>
            </a:r>
          </a:p>
          <a:p>
            <a:r>
              <a:rPr lang="fr-FR" dirty="0">
                <a:latin typeface="Times New Roman" panose="02020603050405020304" pitchFamily="18" charset="0"/>
                <a:cs typeface="Times New Roman" panose="02020603050405020304" pitchFamily="18" charset="0"/>
              </a:rPr>
              <a:t>Nous avons commencé par créer trois machines virtuelles distinctes sous VirtualBox pour les départements de </a:t>
            </a:r>
            <a:r>
              <a:rPr lang="fr-FR" dirty="0">
                <a:highlight>
                  <a:srgbClr val="FFFF00"/>
                </a:highlight>
                <a:latin typeface="Times New Roman" panose="02020603050405020304" pitchFamily="18" charset="0"/>
                <a:cs typeface="Times New Roman" panose="02020603050405020304" pitchFamily="18" charset="0"/>
              </a:rPr>
              <a:t>développement</a:t>
            </a:r>
            <a:r>
              <a:rPr lang="fr-FR" dirty="0">
                <a:latin typeface="Times New Roman" panose="02020603050405020304" pitchFamily="18" charset="0"/>
                <a:cs typeface="Times New Roman" panose="02020603050405020304" pitchFamily="18" charset="0"/>
              </a:rPr>
              <a:t>, </a:t>
            </a:r>
            <a:r>
              <a:rPr lang="fr-FR" dirty="0">
                <a:highlight>
                  <a:srgbClr val="00FF00"/>
                </a:highlight>
                <a:latin typeface="Times New Roman" panose="02020603050405020304" pitchFamily="18" charset="0"/>
                <a:cs typeface="Times New Roman" panose="02020603050405020304" pitchFamily="18" charset="0"/>
              </a:rPr>
              <a:t>de ventes </a:t>
            </a:r>
            <a:r>
              <a:rPr lang="fr-FR" dirty="0">
                <a:latin typeface="Times New Roman" panose="02020603050405020304" pitchFamily="18" charset="0"/>
                <a:cs typeface="Times New Roman" panose="02020603050405020304" pitchFamily="18" charset="0"/>
              </a:rPr>
              <a:t>et des </a:t>
            </a:r>
            <a:r>
              <a:rPr lang="fr-FR" dirty="0">
                <a:highlight>
                  <a:srgbClr val="FF00FF"/>
                </a:highlight>
                <a:latin typeface="Times New Roman" panose="02020603050405020304" pitchFamily="18" charset="0"/>
                <a:cs typeface="Times New Roman" panose="02020603050405020304" pitchFamily="18" charset="0"/>
              </a:rPr>
              <a:t>ressources humaines </a:t>
            </a:r>
            <a:r>
              <a:rPr lang="fr-FR" dirty="0">
                <a:latin typeface="Times New Roman" panose="02020603050405020304" pitchFamily="18" charset="0"/>
                <a:cs typeface="Times New Roman" panose="02020603050405020304" pitchFamily="18" charset="0"/>
              </a:rPr>
              <a:t>de </a:t>
            </a:r>
            <a:r>
              <a:rPr lang="fr-FR" dirty="0" err="1">
                <a:latin typeface="Times New Roman" panose="02020603050405020304" pitchFamily="18" charset="0"/>
                <a:cs typeface="Times New Roman" panose="02020603050405020304" pitchFamily="18" charset="0"/>
              </a:rPr>
              <a:t>TechCorp</a:t>
            </a:r>
            <a:r>
              <a:rPr lang="fr-FR" dirty="0">
                <a:latin typeface="Times New Roman" panose="02020603050405020304" pitchFamily="18" charset="0"/>
                <a:cs typeface="Times New Roman" panose="02020603050405020304" pitchFamily="18" charset="0"/>
              </a:rPr>
              <a:t>. Chaque machine virtuelle a été configurée avec une allocation de 50 Go d'espace disque virtuel. L'installation de Windows 10 sur chaque machine virtuelle a été réalisée suivant les configurations de base standard. Veuillez consulter les captures d'écran ci-dessous pour voir le processus de créa</a:t>
            </a:r>
            <a:r>
              <a:rPr lang="fr-FR" dirty="0"/>
              <a:t>tion des machines virtuelles et d'installation de Windows 10.</a:t>
            </a:r>
          </a:p>
          <a:p>
            <a:pPr marL="0" indent="0">
              <a:buNone/>
            </a:pPr>
            <a:endParaRPr lang="fr-FR" dirty="0"/>
          </a:p>
        </p:txBody>
      </p:sp>
    </p:spTree>
    <p:extLst>
      <p:ext uri="{BB962C8B-B14F-4D97-AF65-F5344CB8AC3E}">
        <p14:creationId xmlns:p14="http://schemas.microsoft.com/office/powerpoint/2010/main" val="4144126218"/>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3" name="click.wav"/>
          </p:stSnd>
        </p:sndAc>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D0AE622-78A1-0375-FB2C-BBBDB881F89A}"/>
              </a:ext>
            </a:extLst>
          </p:cNvPr>
          <p:cNvSpPr>
            <a:spLocks noGrp="1"/>
          </p:cNvSpPr>
          <p:nvPr>
            <p:ph idx="1"/>
          </p:nvPr>
        </p:nvSpPr>
        <p:spPr>
          <a:xfrm>
            <a:off x="1425677" y="304801"/>
            <a:ext cx="10573283" cy="6075024"/>
          </a:xfrm>
        </p:spPr>
        <p:txBody>
          <a:bodyPr>
            <a:noAutofit/>
          </a:bodyPr>
          <a:lstStyle/>
          <a:p>
            <a:pPr marL="0" indent="0" algn="ctr">
              <a:buNone/>
            </a:pPr>
            <a:r>
              <a:rPr lang="fr-FR" sz="2900" cap="all" dirty="0">
                <a:solidFill>
                  <a:schemeClr val="accent1"/>
                </a:solidFill>
                <a:latin typeface="+mj-lt"/>
                <a:ea typeface="+mj-ea"/>
                <a:cs typeface="+mj-cs"/>
              </a:rPr>
              <a:t>Automatisation avec PowerShell</a:t>
            </a:r>
          </a:p>
          <a:p>
            <a:pPr algn="ctr"/>
            <a:endParaRPr lang="fr-FR" sz="1100" b="1" dirty="0">
              <a:latin typeface="Algerian" panose="04020705040A02060702" pitchFamily="82" charset="0"/>
              <a:cs typeface="Times New Roman" panose="02020603050405020304" pitchFamily="18" charset="0"/>
            </a:endParaRPr>
          </a:p>
          <a:p>
            <a:r>
              <a:rPr lang="fr-FR" sz="1400"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Ces captures illustrent l'utilisation de scripts PowerShell pour automatiser diverses tâches administratives sur les machines virtuelles de </a:t>
            </a:r>
            <a:r>
              <a:rPr lang="fr-FR" dirty="0" err="1">
                <a:latin typeface="Times New Roman" panose="02020603050405020304" pitchFamily="18" charset="0"/>
                <a:cs typeface="Times New Roman" panose="02020603050405020304" pitchFamily="18" charset="0"/>
              </a:rPr>
              <a:t>TechCorp</a:t>
            </a:r>
            <a:r>
              <a:rPr lang="fr-FR" dirty="0">
                <a:latin typeface="Times New Roman" panose="02020603050405020304" pitchFamily="18" charset="0"/>
                <a:cs typeface="Times New Roman" panose="02020603050405020304" pitchFamily="18" charset="0"/>
              </a:rPr>
              <a:t>.</a:t>
            </a:r>
          </a:p>
          <a:p>
            <a:r>
              <a:rPr lang="fr-FR" dirty="0">
                <a:latin typeface="Times New Roman" panose="02020603050405020304" pitchFamily="18" charset="0"/>
                <a:cs typeface="Times New Roman" panose="02020603050405020304" pitchFamily="18" charset="0"/>
              </a:rPr>
              <a:t> Nous avons développé des scripts PowerShell pour simplifier et accélérer les processus de gestion, en garantissant une cohérence et une fiabilité accrues dans les opérations quotidiennes.</a:t>
            </a:r>
          </a:p>
          <a:p>
            <a:r>
              <a:rPr lang="fr-FR" dirty="0">
                <a:latin typeface="Times New Roman" panose="02020603050405020304" pitchFamily="18" charset="0"/>
                <a:cs typeface="Times New Roman" panose="02020603050405020304" pitchFamily="18" charset="0"/>
              </a:rPr>
              <a:t> Par exemple, nous avons créé des scripts pour la création automatique de comptes utilisateurs pour chaque département, en assignant des rôles spécifiques à chaque utilisateur en fonction de son département.</a:t>
            </a:r>
          </a:p>
          <a:p>
            <a:r>
              <a:rPr lang="fr-FR" dirty="0">
                <a:latin typeface="Times New Roman" panose="02020603050405020304" pitchFamily="18" charset="0"/>
                <a:cs typeface="Times New Roman" panose="02020603050405020304" pitchFamily="18" charset="0"/>
              </a:rPr>
              <a:t>De plus, nous avons automatisé la configuration des quotas de disque, en définissant des quotas personnalisés pour chaque département et chaque utilisateur, ce qui permet une utilisation efficace du stockage.</a:t>
            </a:r>
          </a:p>
          <a:p>
            <a:pPr marL="0" indent="0">
              <a:buNone/>
            </a:pPr>
            <a:r>
              <a:rPr lang="fr-FR"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35260772"/>
      </p:ext>
    </p:extLst>
  </p:cSld>
  <p:clrMapOvr>
    <a:masterClrMapping/>
  </p:clrMapOvr>
  <mc:AlternateContent xmlns:mc="http://schemas.openxmlformats.org/markup-compatibility/2006">
    <mc:Choice xmlns:p14="http://schemas.microsoft.com/office/powerpoint/2010/main" Requires="p14">
      <p:transition spd="slow" p14:dur="2000">
        <p14:ferris dir="l"/>
        <p:sndAc>
          <p:stSnd>
            <p:snd r:embed="rId2" name="click.wav"/>
          </p:stSnd>
        </p:sndAc>
      </p:transition>
    </mc:Choice>
    <mc:Fallback>
      <p:transition spd="slow">
        <p:fade/>
        <p:sndAc>
          <p:stSnd>
            <p:snd r:embed="rId2" name="click.wav"/>
          </p:stSnd>
        </p:sndAc>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7423687-7140-0249-59FD-E38B488A1FFC}"/>
              </a:ext>
            </a:extLst>
          </p:cNvPr>
          <p:cNvSpPr>
            <a:spLocks noGrp="1"/>
          </p:cNvSpPr>
          <p:nvPr>
            <p:ph idx="1"/>
          </p:nvPr>
        </p:nvSpPr>
        <p:spPr>
          <a:xfrm>
            <a:off x="1012724" y="511277"/>
            <a:ext cx="10051962" cy="4266811"/>
          </a:xfrm>
        </p:spPr>
        <p:txBody>
          <a:bodyPr>
            <a:normAutofit fontScale="92500" lnSpcReduction="20000"/>
          </a:bodyPr>
          <a:lstStyle/>
          <a:p>
            <a:r>
              <a:rPr lang="fr-FR" sz="2000" dirty="0">
                <a:latin typeface="Times New Roman" panose="02020603050405020304" pitchFamily="18" charset="0"/>
                <a:cs typeface="Times New Roman" panose="02020603050405020304" pitchFamily="18" charset="0"/>
              </a:rPr>
              <a:t>Les scripts ont également été utilisés pour configurer automatiquement les autorisations NTFS sur les dossiers partagés, en attribuant des autorisations spécifiques à chaque département pour garantir un accès sécurisé aux données.</a:t>
            </a:r>
          </a:p>
          <a:p>
            <a:r>
              <a:rPr lang="fr-FR" sz="2000" dirty="0">
                <a:latin typeface="Times New Roman" panose="02020603050405020304" pitchFamily="18" charset="0"/>
                <a:cs typeface="Times New Roman" panose="02020603050405020304" pitchFamily="18" charset="0"/>
              </a:rPr>
              <a:t> De plus, nous avons automatisé la configuration des paramètres réseau, y compris l'attribution d'adresses IP statiques pour chaque machine virtuelle, assurant ainsi une connectivité stable et cohérente.</a:t>
            </a:r>
          </a:p>
          <a:p>
            <a:r>
              <a:rPr lang="fr-FR" sz="2000" dirty="0">
                <a:latin typeface="Times New Roman" panose="02020603050405020304" pitchFamily="18" charset="0"/>
                <a:cs typeface="Times New Roman" panose="02020603050405020304" pitchFamily="18" charset="0"/>
              </a:rPr>
              <a:t>Enfin, nous avons utilisé des scripts PowerShell pour configurer automatiquement le pare-feu Windows avec des règles spécifiques pour chaque département, renforçant ainsi la sécurité du réseau interne de TechCOR</a:t>
            </a:r>
            <a:r>
              <a:rPr lang="fr-FR" dirty="0">
                <a:latin typeface="Times New Roman" panose="02020603050405020304" pitchFamily="18" charset="0"/>
                <a:cs typeface="Times New Roman" panose="02020603050405020304" pitchFamily="18" charset="0"/>
              </a:rPr>
              <a:t>P</a:t>
            </a:r>
            <a:r>
              <a:rPr lang="fr-FR" sz="2000" dirty="0">
                <a:latin typeface="Times New Roman" panose="02020603050405020304" pitchFamily="18" charset="0"/>
                <a:cs typeface="Times New Roman" panose="02020603050405020304" pitchFamily="18" charset="0"/>
              </a:rPr>
              <a:t>.</a:t>
            </a:r>
          </a:p>
          <a:p>
            <a:pPr marL="0" indent="0" algn="ctr">
              <a:buNone/>
            </a:pPr>
            <a:r>
              <a:rPr lang="fr-FR" sz="3100" cap="all" dirty="0">
                <a:solidFill>
                  <a:schemeClr val="accent1"/>
                </a:solidFill>
                <a:latin typeface="+mj-lt"/>
                <a:ea typeface="+mj-ea"/>
                <a:cs typeface="+mj-cs"/>
              </a:rPr>
              <a:t>Voir les codes  ci-dessous avec des résultats de test faites.</a:t>
            </a:r>
          </a:p>
          <a:p>
            <a:endParaRPr lang="fr-SN" dirty="0"/>
          </a:p>
        </p:txBody>
      </p:sp>
    </p:spTree>
    <p:extLst>
      <p:ext uri="{BB962C8B-B14F-4D97-AF65-F5344CB8AC3E}">
        <p14:creationId xmlns:p14="http://schemas.microsoft.com/office/powerpoint/2010/main" val="2579225442"/>
      </p:ext>
    </p:extLst>
  </p:cSld>
  <p:clrMapOvr>
    <a:masterClrMapping/>
  </p:clrMapOvr>
  <mc:AlternateContent xmlns:mc="http://schemas.openxmlformats.org/markup-compatibility/2006">
    <mc:Choice xmlns:p14="http://schemas.microsoft.com/office/powerpoint/2010/main" Requires="p14">
      <p:transition spd="slow" p14:dur="2000">
        <p14:ferris dir="l"/>
        <p:sndAc>
          <p:stSnd>
            <p:snd r:embed="rId2" name="click.wav"/>
          </p:stSnd>
        </p:sndAc>
      </p:transition>
    </mc:Choice>
    <mc:Fallback>
      <p:transition spd="slow">
        <p:fade/>
        <p:sndAc>
          <p:stSnd>
            <p:snd r:embed="rId2" name="click.wav"/>
          </p:stSnd>
        </p:sndAc>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73551B9-EFF6-65DC-5818-7416EC131880}"/>
              </a:ext>
            </a:extLst>
          </p:cNvPr>
          <p:cNvPicPr>
            <a:picLocks noGrp="1" noChangeAspect="1"/>
          </p:cNvPicPr>
          <p:nvPr>
            <p:ph idx="1"/>
          </p:nvPr>
        </p:nvPicPr>
        <p:blipFill>
          <a:blip r:embed="rId2"/>
          <a:stretch>
            <a:fillRect/>
          </a:stretch>
        </p:blipFill>
        <p:spPr>
          <a:xfrm>
            <a:off x="0" y="0"/>
            <a:ext cx="12191999" cy="6194323"/>
          </a:xfrm>
        </p:spPr>
      </p:pic>
      <p:sp>
        <p:nvSpPr>
          <p:cNvPr id="7" name="ZoneTexte 6">
            <a:extLst>
              <a:ext uri="{FF2B5EF4-FFF2-40B4-BE49-F238E27FC236}">
                <a16:creationId xmlns:a16="http://schemas.microsoft.com/office/drawing/2014/main" id="{7B813951-F9E1-6DC7-275F-EAF7079C9D0A}"/>
              </a:ext>
            </a:extLst>
          </p:cNvPr>
          <p:cNvSpPr txBox="1"/>
          <p:nvPr/>
        </p:nvSpPr>
        <p:spPr>
          <a:xfrm>
            <a:off x="3706761" y="294345"/>
            <a:ext cx="7096433" cy="461665"/>
          </a:xfrm>
          <a:prstGeom prst="rect">
            <a:avLst/>
          </a:prstGeom>
          <a:noFill/>
        </p:spPr>
        <p:txBody>
          <a:bodyPr wrap="square">
            <a:spAutoFit/>
          </a:bodyPr>
          <a:lstStyle/>
          <a:p>
            <a:r>
              <a:rPr lang="fr-FR" sz="2400" b="1" dirty="0">
                <a:latin typeface="Algerian" panose="04020705040A02060702" pitchFamily="82" charset="0"/>
              </a:rPr>
              <a:t>Création des utilisateurs ou des groupes</a:t>
            </a:r>
            <a:endParaRPr lang="fr-SN" sz="2400" dirty="0"/>
          </a:p>
        </p:txBody>
      </p:sp>
      <p:sp>
        <p:nvSpPr>
          <p:cNvPr id="9" name="ZoneTexte 8">
            <a:extLst>
              <a:ext uri="{FF2B5EF4-FFF2-40B4-BE49-F238E27FC236}">
                <a16:creationId xmlns:a16="http://schemas.microsoft.com/office/drawing/2014/main" id="{D087C869-F986-7EC2-E4D1-2BE85A68F4B1}"/>
              </a:ext>
            </a:extLst>
          </p:cNvPr>
          <p:cNvSpPr txBox="1"/>
          <p:nvPr/>
        </p:nvSpPr>
        <p:spPr>
          <a:xfrm>
            <a:off x="4601497" y="463622"/>
            <a:ext cx="7590503" cy="400110"/>
          </a:xfrm>
          <a:prstGeom prst="rect">
            <a:avLst/>
          </a:prstGeom>
          <a:noFill/>
        </p:spPr>
        <p:txBody>
          <a:bodyPr wrap="square" rtlCol="0">
            <a:spAutoFit/>
          </a:bodyPr>
          <a:lstStyle/>
          <a:p>
            <a:r>
              <a:rPr lang="fr-FR" sz="2000" b="1" dirty="0">
                <a:solidFill>
                  <a:schemeClr val="bg1"/>
                </a:solidFill>
                <a:latin typeface="Algerian" panose="04020705040A02060702" pitchFamily="82" charset="0"/>
              </a:rPr>
              <a:t>Création automatique des utilisateurs ou des groupes</a:t>
            </a:r>
            <a:endParaRPr lang="fr-SN" sz="2000" b="1" dirty="0">
              <a:solidFill>
                <a:schemeClr val="bg1"/>
              </a:solidFill>
              <a:latin typeface="Algerian" panose="04020705040A02060702" pitchFamily="82" charset="0"/>
            </a:endParaRPr>
          </a:p>
        </p:txBody>
      </p:sp>
    </p:spTree>
    <p:extLst>
      <p:ext uri="{BB962C8B-B14F-4D97-AF65-F5344CB8AC3E}">
        <p14:creationId xmlns:p14="http://schemas.microsoft.com/office/powerpoint/2010/main" val="288874298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84D6FE6E-39A5-2F14-A159-7804E038939A}"/>
              </a:ext>
            </a:extLst>
          </p:cNvPr>
          <p:cNvPicPr>
            <a:picLocks noGrp="1" noChangeAspect="1"/>
          </p:cNvPicPr>
          <p:nvPr>
            <p:ph idx="1"/>
          </p:nvPr>
        </p:nvPicPr>
        <p:blipFill>
          <a:blip r:embed="rId2"/>
          <a:stretch>
            <a:fillRect/>
          </a:stretch>
        </p:blipFill>
        <p:spPr>
          <a:xfrm>
            <a:off x="-5496" y="1"/>
            <a:ext cx="12197495" cy="6213986"/>
          </a:xfrm>
        </p:spPr>
      </p:pic>
    </p:spTree>
    <p:extLst>
      <p:ext uri="{BB962C8B-B14F-4D97-AF65-F5344CB8AC3E}">
        <p14:creationId xmlns:p14="http://schemas.microsoft.com/office/powerpoint/2010/main" val="1449122140"/>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45A4FA4-11EA-CFB4-6BD4-074B893759A3}"/>
              </a:ext>
            </a:extLst>
          </p:cNvPr>
          <p:cNvPicPr>
            <a:picLocks noGrp="1" noChangeAspect="1"/>
          </p:cNvPicPr>
          <p:nvPr>
            <p:ph idx="1"/>
          </p:nvPr>
        </p:nvPicPr>
        <p:blipFill>
          <a:blip r:embed="rId2"/>
          <a:stretch>
            <a:fillRect/>
          </a:stretch>
        </p:blipFill>
        <p:spPr>
          <a:xfrm>
            <a:off x="-68826" y="0"/>
            <a:ext cx="12339484" cy="61254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90004ED2-1921-6245-3E12-AFD87FB1EE79}"/>
              </a:ext>
            </a:extLst>
          </p:cNvPr>
          <p:cNvSpPr txBox="1"/>
          <p:nvPr/>
        </p:nvSpPr>
        <p:spPr>
          <a:xfrm>
            <a:off x="5024284" y="5309419"/>
            <a:ext cx="7659329" cy="523220"/>
          </a:xfrm>
          <a:prstGeom prst="rect">
            <a:avLst/>
          </a:prstGeom>
          <a:noFill/>
        </p:spPr>
        <p:txBody>
          <a:bodyPr wrap="square" rtlCol="0">
            <a:spAutoFit/>
          </a:bodyPr>
          <a:lstStyle/>
          <a:p>
            <a:r>
              <a:rPr lang="fr-FR" sz="2800" b="1" dirty="0">
                <a:solidFill>
                  <a:schemeClr val="bg1"/>
                </a:solidFill>
                <a:latin typeface="Algerian" panose="04020705040A02060702" pitchFamily="82" charset="0"/>
              </a:rPr>
              <a:t>Automatisation des quotas de disque </a:t>
            </a:r>
            <a:endParaRPr lang="fr-SN" sz="2800" b="1" dirty="0">
              <a:solidFill>
                <a:schemeClr val="bg1"/>
              </a:solidFill>
              <a:latin typeface="Algerian" panose="04020705040A02060702" pitchFamily="82" charset="0"/>
            </a:endParaRPr>
          </a:p>
        </p:txBody>
      </p:sp>
    </p:spTree>
    <p:extLst>
      <p:ext uri="{BB962C8B-B14F-4D97-AF65-F5344CB8AC3E}">
        <p14:creationId xmlns:p14="http://schemas.microsoft.com/office/powerpoint/2010/main" val="274319645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7F09BA2-DC7E-5FE0-2477-B093437FDBC4}"/>
              </a:ext>
            </a:extLst>
          </p:cNvPr>
          <p:cNvPicPr>
            <a:picLocks noGrp="1" noChangeAspect="1"/>
          </p:cNvPicPr>
          <p:nvPr>
            <p:ph idx="1"/>
          </p:nvPr>
        </p:nvPicPr>
        <p:blipFill>
          <a:blip r:embed="rId2"/>
          <a:stretch>
            <a:fillRect/>
          </a:stretch>
        </p:blipFill>
        <p:spPr>
          <a:xfrm>
            <a:off x="0" y="0"/>
            <a:ext cx="12192000" cy="6164826"/>
          </a:xfrm>
        </p:spPr>
      </p:pic>
    </p:spTree>
    <p:extLst>
      <p:ext uri="{BB962C8B-B14F-4D97-AF65-F5344CB8AC3E}">
        <p14:creationId xmlns:p14="http://schemas.microsoft.com/office/powerpoint/2010/main" val="4086468294"/>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61948C1C-432B-7E8F-1A5A-F9EF23EE242A}"/>
              </a:ext>
            </a:extLst>
          </p:cNvPr>
          <p:cNvPicPr>
            <a:picLocks noGrp="1" noChangeAspect="1"/>
          </p:cNvPicPr>
          <p:nvPr>
            <p:ph idx="1"/>
          </p:nvPr>
        </p:nvPicPr>
        <p:blipFill>
          <a:blip r:embed="rId2"/>
          <a:stretch>
            <a:fillRect/>
          </a:stretch>
        </p:blipFill>
        <p:spPr>
          <a:xfrm>
            <a:off x="-42928" y="1"/>
            <a:ext cx="12234927" cy="6086168"/>
          </a:xfrm>
        </p:spPr>
      </p:pic>
      <p:sp>
        <p:nvSpPr>
          <p:cNvPr id="15" name="Titre 1">
            <a:extLst>
              <a:ext uri="{FF2B5EF4-FFF2-40B4-BE49-F238E27FC236}">
                <a16:creationId xmlns:a16="http://schemas.microsoft.com/office/drawing/2014/main" id="{36A04311-E1E6-0F18-822F-D94D31B69954}"/>
              </a:ext>
            </a:extLst>
          </p:cNvPr>
          <p:cNvSpPr>
            <a:spLocks noGrp="1"/>
          </p:cNvSpPr>
          <p:nvPr>
            <p:ph type="title"/>
          </p:nvPr>
        </p:nvSpPr>
        <p:spPr>
          <a:xfrm>
            <a:off x="4650658" y="2320412"/>
            <a:ext cx="7635402" cy="550607"/>
          </a:xfrm>
        </p:spPr>
        <p:txBody>
          <a:bodyPr>
            <a:noAutofit/>
          </a:bodyPr>
          <a:lstStyle/>
          <a:p>
            <a:pPr algn="ctr"/>
            <a:r>
              <a:rPr lang="fr-FR" dirty="0"/>
              <a:t>	</a:t>
            </a:r>
            <a:r>
              <a:rPr lang="fr-FR" sz="1800" b="1" dirty="0">
                <a:solidFill>
                  <a:schemeClr val="bg1"/>
                </a:solidFill>
                <a:latin typeface="Algerian" panose="04020705040A02060702" pitchFamily="82" charset="0"/>
              </a:rPr>
              <a:t>Configuration automatique des autorisations NTFS sur les dossiers partagés</a:t>
            </a:r>
            <a:r>
              <a:rPr lang="fr-FR" sz="1800" b="1" dirty="0">
                <a:solidFill>
                  <a:schemeClr val="bg1"/>
                </a:solidFill>
              </a:rPr>
              <a:t> </a:t>
            </a:r>
            <a:endParaRPr lang="fr-SN" b="1" dirty="0">
              <a:solidFill>
                <a:schemeClr val="bg1"/>
              </a:solidFill>
            </a:endParaRPr>
          </a:p>
        </p:txBody>
      </p:sp>
    </p:spTree>
    <p:extLst>
      <p:ext uri="{BB962C8B-B14F-4D97-AF65-F5344CB8AC3E}">
        <p14:creationId xmlns:p14="http://schemas.microsoft.com/office/powerpoint/2010/main" val="82019782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2407301-B0FE-696C-FFC2-E8CEEA97F676}"/>
              </a:ext>
            </a:extLst>
          </p:cNvPr>
          <p:cNvPicPr>
            <a:picLocks noGrp="1" noChangeAspect="1"/>
          </p:cNvPicPr>
          <p:nvPr>
            <p:ph idx="1"/>
          </p:nvPr>
        </p:nvPicPr>
        <p:blipFill>
          <a:blip r:embed="rId2"/>
          <a:stretch>
            <a:fillRect/>
          </a:stretch>
        </p:blipFill>
        <p:spPr>
          <a:xfrm>
            <a:off x="0" y="0"/>
            <a:ext cx="12192000" cy="6145161"/>
          </a:xfrm>
          <a:prstGeom prst="rect">
            <a:avLst/>
          </a:prstGeom>
          <a:ln w="28575" cap="sq" cmpd="thickThin">
            <a:solidFill>
              <a:schemeClr val="accent2">
                <a:lumMod val="5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40458890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173A6A79-F45F-1214-F0DC-1BBC42A64581}"/>
              </a:ext>
            </a:extLst>
          </p:cNvPr>
          <p:cNvSpPr>
            <a:spLocks noGrp="1"/>
          </p:cNvSpPr>
          <p:nvPr>
            <p:ph idx="1"/>
          </p:nvPr>
        </p:nvSpPr>
        <p:spPr/>
        <p:txBody>
          <a:bodyPr/>
          <a:lstStyle/>
          <a:p>
            <a:endParaRPr lang="fr-SN"/>
          </a:p>
        </p:txBody>
      </p:sp>
      <p:pic>
        <p:nvPicPr>
          <p:cNvPr id="13" name="Image 12">
            <a:extLst>
              <a:ext uri="{FF2B5EF4-FFF2-40B4-BE49-F238E27FC236}">
                <a16:creationId xmlns:a16="http://schemas.microsoft.com/office/drawing/2014/main" id="{2B6BD16C-E9BA-53C6-6506-70DBE6957620}"/>
              </a:ext>
            </a:extLst>
          </p:cNvPr>
          <p:cNvPicPr>
            <a:picLocks noChangeAspect="1"/>
          </p:cNvPicPr>
          <p:nvPr/>
        </p:nvPicPr>
        <p:blipFill>
          <a:blip r:embed="rId3"/>
          <a:stretch>
            <a:fillRect/>
          </a:stretch>
        </p:blipFill>
        <p:spPr>
          <a:xfrm>
            <a:off x="0" y="1"/>
            <a:ext cx="12192000" cy="6500158"/>
          </a:xfrm>
          <a:prstGeom prst="rect">
            <a:avLst/>
          </a:prstGeom>
        </p:spPr>
      </p:pic>
      <p:sp>
        <p:nvSpPr>
          <p:cNvPr id="14" name="Titre 1">
            <a:extLst>
              <a:ext uri="{FF2B5EF4-FFF2-40B4-BE49-F238E27FC236}">
                <a16:creationId xmlns:a16="http://schemas.microsoft.com/office/drawing/2014/main" id="{1ABE1357-D798-B5D0-F570-1B32614932B1}"/>
              </a:ext>
            </a:extLst>
          </p:cNvPr>
          <p:cNvSpPr>
            <a:spLocks noGrp="1"/>
          </p:cNvSpPr>
          <p:nvPr>
            <p:ph type="title"/>
          </p:nvPr>
        </p:nvSpPr>
        <p:spPr>
          <a:xfrm>
            <a:off x="3912798" y="157316"/>
            <a:ext cx="9603275" cy="631636"/>
          </a:xfrm>
        </p:spPr>
        <p:txBody>
          <a:bodyPr>
            <a:normAutofit/>
          </a:bodyPr>
          <a:lstStyle/>
          <a:p>
            <a:pPr algn="ctr"/>
            <a:r>
              <a:rPr lang="fr-FR" sz="2800" b="1" dirty="0">
                <a:solidFill>
                  <a:schemeClr val="bg1"/>
                </a:solidFill>
                <a:latin typeface="Algerian" panose="04020705040A02060702" pitchFamily="82" charset="0"/>
              </a:rPr>
              <a:t>Création des adress IP statique</a:t>
            </a:r>
            <a:endParaRPr lang="fr-SN" sz="2800" b="1" dirty="0">
              <a:solidFill>
                <a:schemeClr val="bg1"/>
              </a:solidFill>
              <a:latin typeface="Algerian" panose="04020705040A02060702" pitchFamily="82" charset="0"/>
            </a:endParaRPr>
          </a:p>
        </p:txBody>
      </p:sp>
    </p:spTree>
    <p:extLst>
      <p:ext uri="{BB962C8B-B14F-4D97-AF65-F5344CB8AC3E}">
        <p14:creationId xmlns:p14="http://schemas.microsoft.com/office/powerpoint/2010/main" val="159657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restige"/>
        <p:sndAc>
          <p:stSnd>
            <p:snd r:embed="rId2" name="click.wav"/>
          </p:stSnd>
        </p:sndAc>
      </p:transition>
    </mc:Choice>
    <mc:Fallback xmlns="">
      <p:transition spd="slow">
        <p:fade/>
        <p:sndAc>
          <p:stSnd>
            <p:snd r:embed="rId4" name="click.wav"/>
          </p:stSnd>
        </p:sndAc>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13393E6D-C195-11F7-ADEA-3E555E8D5B08}"/>
              </a:ext>
            </a:extLst>
          </p:cNvPr>
          <p:cNvPicPr>
            <a:picLocks noGrp="1" noChangeAspect="1"/>
          </p:cNvPicPr>
          <p:nvPr>
            <p:ph idx="1"/>
          </p:nvPr>
        </p:nvPicPr>
        <p:blipFill>
          <a:blip r:embed="rId2"/>
          <a:stretch>
            <a:fillRect/>
          </a:stretch>
        </p:blipFill>
        <p:spPr>
          <a:xfrm>
            <a:off x="0" y="0"/>
            <a:ext cx="12192000" cy="6154675"/>
          </a:xfrm>
        </p:spPr>
      </p:pic>
    </p:spTree>
    <p:extLst>
      <p:ext uri="{BB962C8B-B14F-4D97-AF65-F5344CB8AC3E}">
        <p14:creationId xmlns:p14="http://schemas.microsoft.com/office/powerpoint/2010/main" val="157394934"/>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89B712F-B683-6AE4-9926-866835125868}"/>
              </a:ext>
            </a:extLst>
          </p:cNvPr>
          <p:cNvSpPr>
            <a:spLocks noGrp="1"/>
          </p:cNvSpPr>
          <p:nvPr>
            <p:ph idx="1"/>
          </p:nvPr>
        </p:nvSpPr>
        <p:spPr>
          <a:xfrm>
            <a:off x="1415846" y="698090"/>
            <a:ext cx="9937954" cy="5781368"/>
          </a:xfrm>
        </p:spPr>
        <p:txBody>
          <a:bodyPr>
            <a:normAutofit fontScale="40000" lnSpcReduction="20000"/>
          </a:bodyPr>
          <a:lstStyle/>
          <a:p>
            <a:pPr marL="0" indent="0" algn="ctr">
              <a:buNone/>
            </a:pPr>
            <a:r>
              <a:rPr lang="fr-FR" sz="5800" b="1" u="sng" dirty="0">
                <a:latin typeface="Times New Roman" panose="02020603050405020304" pitchFamily="18" charset="0"/>
                <a:cs typeface="Times New Roman" panose="02020603050405020304" pitchFamily="18" charset="0"/>
              </a:rPr>
              <a:t>Configuration initiale des machines virtuelles:</a:t>
            </a:r>
          </a:p>
          <a:p>
            <a:r>
              <a:rPr lang="fr-FR" sz="5800" dirty="0">
                <a:latin typeface="Times New Roman" panose="02020603050405020304" pitchFamily="18" charset="0"/>
                <a:cs typeface="Times New Roman" panose="02020603050405020304" pitchFamily="18" charset="0"/>
              </a:rPr>
              <a:t>Ces captures ci-dessous montrent le processus de création des machines virtuelles pour les départements de développement, de ventes et des ressources humaines.</a:t>
            </a:r>
          </a:p>
          <a:p>
            <a:r>
              <a:rPr lang="fr-FR" sz="5800" dirty="0">
                <a:latin typeface="Times New Roman" panose="02020603050405020304" pitchFamily="18" charset="0"/>
                <a:cs typeface="Times New Roman" panose="02020603050405020304" pitchFamily="18" charset="0"/>
              </a:rPr>
              <a:t>Les machines virtuelles sont configurées avec les spécifications requises telles que la mémoire, le réseau, et le stockage.</a:t>
            </a:r>
          </a:p>
          <a:p>
            <a:r>
              <a:rPr lang="fr-FR" sz="5800" dirty="0">
                <a:latin typeface="Times New Roman" panose="02020603050405020304" pitchFamily="18" charset="0"/>
                <a:cs typeface="Times New Roman" panose="02020603050405020304" pitchFamily="18" charset="0"/>
              </a:rPr>
              <a:t>Installation des systèmes d'exploitation</a:t>
            </a:r>
          </a:p>
          <a:p>
            <a:pPr marL="0" indent="0">
              <a:buNone/>
            </a:pPr>
            <a:r>
              <a:rPr lang="fr-FR" sz="5800" dirty="0">
                <a:latin typeface="Times New Roman" panose="02020603050405020304" pitchFamily="18" charset="0"/>
                <a:cs typeface="Times New Roman" panose="02020603050405020304" pitchFamily="18" charset="0"/>
              </a:rPr>
              <a:t> Ces captures illustrent aussi l'installation des systèmes d'exploitation Windows 10 sur chaque machine virtuelle nouvellement créée.</a:t>
            </a:r>
          </a:p>
          <a:p>
            <a:pPr marL="0" indent="0">
              <a:buNone/>
            </a:pPr>
            <a:r>
              <a:rPr lang="fr-FR" sz="5800" dirty="0">
                <a:latin typeface="Times New Roman" panose="02020603050405020304" pitchFamily="18" charset="0"/>
                <a:cs typeface="Times New Roman" panose="02020603050405020304" pitchFamily="18" charset="0"/>
              </a:rPr>
              <a:t>La configuration d’un compte local lors de l’installation (administrateur de ces machines).</a:t>
            </a:r>
          </a:p>
          <a:p>
            <a:r>
              <a:rPr lang="fr-FR" sz="5800" dirty="0">
                <a:latin typeface="Times New Roman" panose="02020603050405020304" pitchFamily="18" charset="0"/>
                <a:cs typeface="Times New Roman" panose="02020603050405020304" pitchFamily="18" charset="0"/>
              </a:rPr>
              <a:t>L'installation comprend également les configurations de base telles que la langue, le fuseau horaire, et les paramètres régionaux.</a:t>
            </a:r>
          </a:p>
          <a:p>
            <a:endParaRPr lang="fr-SN" dirty="0"/>
          </a:p>
        </p:txBody>
      </p:sp>
    </p:spTree>
    <p:extLst>
      <p:ext uri="{BB962C8B-B14F-4D97-AF65-F5344CB8AC3E}">
        <p14:creationId xmlns:p14="http://schemas.microsoft.com/office/powerpoint/2010/main" val="4202503828"/>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3" name="click.wav"/>
          </p:stSnd>
        </p:sndAc>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5CA29C7-18A2-1B91-121F-C28AE4106585}"/>
              </a:ext>
            </a:extLst>
          </p:cNvPr>
          <p:cNvPicPr>
            <a:picLocks noGrp="1" noChangeAspect="1"/>
          </p:cNvPicPr>
          <p:nvPr>
            <p:ph idx="1"/>
          </p:nvPr>
        </p:nvPicPr>
        <p:blipFill>
          <a:blip r:embed="rId2"/>
          <a:stretch>
            <a:fillRect/>
          </a:stretch>
        </p:blipFill>
        <p:spPr>
          <a:xfrm>
            <a:off x="12319" y="1"/>
            <a:ext cx="12179681" cy="6066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ZoneTexte 5">
            <a:extLst>
              <a:ext uri="{FF2B5EF4-FFF2-40B4-BE49-F238E27FC236}">
                <a16:creationId xmlns:a16="http://schemas.microsoft.com/office/drawing/2014/main" id="{66D5A476-8DEA-1FED-C2E9-1CDC3FA0B498}"/>
              </a:ext>
            </a:extLst>
          </p:cNvPr>
          <p:cNvSpPr txBox="1"/>
          <p:nvPr/>
        </p:nvSpPr>
        <p:spPr>
          <a:xfrm rot="19112491">
            <a:off x="6985829" y="1914159"/>
            <a:ext cx="5706175" cy="707886"/>
          </a:xfrm>
          <a:prstGeom prst="rect">
            <a:avLst/>
          </a:prstGeom>
          <a:noFill/>
        </p:spPr>
        <p:txBody>
          <a:bodyPr wrap="square" rtlCol="0">
            <a:spAutoFit/>
          </a:bodyPr>
          <a:lstStyle/>
          <a:p>
            <a:r>
              <a:rPr lang="fr-FR" sz="2000" b="1" dirty="0">
                <a:latin typeface="Algerian" panose="04020705040A02060702" pitchFamily="82" charset="0"/>
              </a:rPr>
              <a:t>Activation du pare-feu puis Créer  des règles définies</a:t>
            </a:r>
            <a:endParaRPr lang="fr-SN" sz="2000" b="1" dirty="0">
              <a:latin typeface="Algerian" panose="04020705040A02060702" pitchFamily="82" charset="0"/>
            </a:endParaRPr>
          </a:p>
        </p:txBody>
      </p:sp>
    </p:spTree>
    <p:extLst>
      <p:ext uri="{BB962C8B-B14F-4D97-AF65-F5344CB8AC3E}">
        <p14:creationId xmlns:p14="http://schemas.microsoft.com/office/powerpoint/2010/main" val="3791887947"/>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3C2A4F14-81B2-7AF0-A15D-C7472BAB71CF}"/>
              </a:ext>
            </a:extLst>
          </p:cNvPr>
          <p:cNvPicPr>
            <a:picLocks noGrp="1" noChangeAspect="1"/>
          </p:cNvPicPr>
          <p:nvPr>
            <p:ph idx="1"/>
          </p:nvPr>
        </p:nvPicPr>
        <p:blipFill>
          <a:blip r:embed="rId2"/>
          <a:stretch>
            <a:fillRect/>
          </a:stretch>
        </p:blipFill>
        <p:spPr>
          <a:xfrm>
            <a:off x="1" y="117987"/>
            <a:ext cx="12191999" cy="598784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3439507142"/>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D2FE36B-3B2E-4414-78AD-5DAB844B9476}"/>
              </a:ext>
            </a:extLst>
          </p:cNvPr>
          <p:cNvPicPr>
            <a:picLocks noGrp="1" noChangeAspect="1"/>
          </p:cNvPicPr>
          <p:nvPr>
            <p:ph idx="1"/>
          </p:nvPr>
        </p:nvPicPr>
        <p:blipFill>
          <a:blip r:embed="rId2"/>
          <a:stretch>
            <a:fillRect/>
          </a:stretch>
        </p:blipFill>
        <p:spPr>
          <a:xfrm>
            <a:off x="1" y="9833"/>
            <a:ext cx="12191999" cy="6164825"/>
          </a:xfrm>
        </p:spPr>
      </p:pic>
      <p:sp>
        <p:nvSpPr>
          <p:cNvPr id="6" name="ZoneTexte 5">
            <a:extLst>
              <a:ext uri="{FF2B5EF4-FFF2-40B4-BE49-F238E27FC236}">
                <a16:creationId xmlns:a16="http://schemas.microsoft.com/office/drawing/2014/main" id="{BD4A8747-ABCC-74B3-7E59-7714918467AB}"/>
              </a:ext>
            </a:extLst>
          </p:cNvPr>
          <p:cNvSpPr txBox="1"/>
          <p:nvPr/>
        </p:nvSpPr>
        <p:spPr>
          <a:xfrm>
            <a:off x="4984954" y="683342"/>
            <a:ext cx="7207045" cy="523220"/>
          </a:xfrm>
          <a:prstGeom prst="rect">
            <a:avLst/>
          </a:prstGeom>
          <a:noFill/>
        </p:spPr>
        <p:txBody>
          <a:bodyPr wrap="square" rtlCol="0">
            <a:spAutoFit/>
          </a:bodyPr>
          <a:lstStyle/>
          <a:p>
            <a:pPr algn="ctr"/>
            <a:r>
              <a:rPr lang="fr-FR" sz="2800" b="1" dirty="0">
                <a:solidFill>
                  <a:schemeClr val="bg1"/>
                </a:solidFill>
                <a:latin typeface="Algerian" panose="04020705040A02060702" pitchFamily="82" charset="0"/>
              </a:rPr>
              <a:t>Activation automatique du BitLocker</a:t>
            </a:r>
            <a:endParaRPr lang="fr-SN" sz="2800" b="1" dirty="0">
              <a:solidFill>
                <a:schemeClr val="bg1"/>
              </a:solidFill>
              <a:latin typeface="Algerian" panose="04020705040A02060702" pitchFamily="82" charset="0"/>
            </a:endParaRPr>
          </a:p>
        </p:txBody>
      </p:sp>
    </p:spTree>
    <p:extLst>
      <p:ext uri="{BB962C8B-B14F-4D97-AF65-F5344CB8AC3E}">
        <p14:creationId xmlns:p14="http://schemas.microsoft.com/office/powerpoint/2010/main" val="1403873090"/>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B00F29F-C9CE-A834-33BD-453A38F52925}"/>
              </a:ext>
            </a:extLst>
          </p:cNvPr>
          <p:cNvPicPr>
            <a:picLocks noGrp="1" noChangeAspect="1"/>
          </p:cNvPicPr>
          <p:nvPr>
            <p:ph idx="1"/>
          </p:nvPr>
        </p:nvPicPr>
        <p:blipFill>
          <a:blip r:embed="rId2"/>
          <a:stretch>
            <a:fillRect/>
          </a:stretch>
        </p:blipFill>
        <p:spPr>
          <a:xfrm>
            <a:off x="0" y="0"/>
            <a:ext cx="12192000" cy="6145161"/>
          </a:xfrm>
        </p:spPr>
      </p:pic>
    </p:spTree>
    <p:extLst>
      <p:ext uri="{BB962C8B-B14F-4D97-AF65-F5344CB8AC3E}">
        <p14:creationId xmlns:p14="http://schemas.microsoft.com/office/powerpoint/2010/main" val="1425184808"/>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D4EA78-6A6B-998D-72DB-4761AB89AFBC}"/>
              </a:ext>
            </a:extLst>
          </p:cNvPr>
          <p:cNvSpPr>
            <a:spLocks noGrp="1"/>
          </p:cNvSpPr>
          <p:nvPr>
            <p:ph type="title"/>
          </p:nvPr>
        </p:nvSpPr>
        <p:spPr>
          <a:xfrm>
            <a:off x="730046" y="209009"/>
            <a:ext cx="10515600" cy="809048"/>
          </a:xfrm>
        </p:spPr>
        <p:txBody>
          <a:bodyPr>
            <a:normAutofit fontScale="90000"/>
          </a:bodyPr>
          <a:lstStyle/>
          <a:p>
            <a:pPr algn="ctr"/>
            <a:r>
              <a:rPr lang="fr-FR" b="1" dirty="0">
                <a:latin typeface="Algerian" panose="04020705040A02060702" pitchFamily="82" charset="0"/>
              </a:rPr>
              <a:t>Conclusion</a:t>
            </a:r>
            <a:br>
              <a:rPr lang="fr-FR" dirty="0"/>
            </a:br>
            <a:endParaRPr lang="fr-SN" dirty="0"/>
          </a:p>
        </p:txBody>
      </p:sp>
      <p:sp>
        <p:nvSpPr>
          <p:cNvPr id="3" name="Espace réservé du contenu 2">
            <a:extLst>
              <a:ext uri="{FF2B5EF4-FFF2-40B4-BE49-F238E27FC236}">
                <a16:creationId xmlns:a16="http://schemas.microsoft.com/office/drawing/2014/main" id="{9CE9280F-911C-E66D-BF60-EBCCAD882FE3}"/>
              </a:ext>
            </a:extLst>
          </p:cNvPr>
          <p:cNvSpPr>
            <a:spLocks noGrp="1"/>
          </p:cNvSpPr>
          <p:nvPr>
            <p:ph idx="1"/>
          </p:nvPr>
        </p:nvSpPr>
        <p:spPr>
          <a:xfrm>
            <a:off x="838200" y="766916"/>
            <a:ext cx="10515600" cy="5358581"/>
          </a:xfrm>
        </p:spPr>
        <p:txBody>
          <a:bodyPr>
            <a:normAutofit/>
          </a:bodyPr>
          <a:lstStyle/>
          <a:p>
            <a:pPr marL="0" indent="0">
              <a:buNone/>
            </a:pPr>
            <a:endParaRPr lang="fr-FR" dirty="0">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En conclusion, ce projet a permis de mettre en place une infrastructure Windows 10 sécurisée et bien gérée pour l'entreprise fictive </a:t>
            </a:r>
            <a:r>
              <a:rPr lang="fr-FR" dirty="0" err="1">
                <a:latin typeface="Times New Roman" panose="02020603050405020304" pitchFamily="18" charset="0"/>
                <a:cs typeface="Times New Roman" panose="02020603050405020304" pitchFamily="18" charset="0"/>
              </a:rPr>
              <a:t>TechCorp</a:t>
            </a:r>
            <a:r>
              <a:rPr lang="fr-FR" dirty="0">
                <a:latin typeface="Times New Roman" panose="02020603050405020304" pitchFamily="18" charset="0"/>
                <a:cs typeface="Times New Roman" panose="02020603050405020304" pitchFamily="18" charset="0"/>
              </a:rPr>
              <a:t>. En combinant une configuration minutieuse, des outils d'automatisation puissants et des pratiques de sécurité avancées, nous avons réussi à répondre aux besoins spécifiques de chaque département tout en assurant la stabilité et la sécurité du système informatique de l'entreprise. Les scripts PowerShell développés ont permis d'automatiser efficacement les tâches répétitives, tandis que les configurations réalisées ont renforcé la sécurité et la productivité des employés. en soulignant notre engagement envers l'apprentissage continu et le développement professionnel dans nos carrières.</a:t>
            </a:r>
            <a:endParaRPr lang="fr-S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826691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729078D-E8E3-FE7C-D738-5191C1437562}"/>
              </a:ext>
            </a:extLst>
          </p:cNvPr>
          <p:cNvSpPr txBox="1"/>
          <p:nvPr/>
        </p:nvSpPr>
        <p:spPr>
          <a:xfrm>
            <a:off x="1209040" y="4734561"/>
            <a:ext cx="11856720" cy="1077218"/>
          </a:xfrm>
          <a:prstGeom prst="rect">
            <a:avLst/>
          </a:prstGeom>
          <a:noFill/>
        </p:spPr>
        <p:txBody>
          <a:bodyPr wrap="square">
            <a:spAutoFit/>
          </a:bodyPr>
          <a:lstStyle/>
          <a:p>
            <a:pPr algn="ctr"/>
            <a:r>
              <a:rPr lang="fr-FR" sz="3200" dirty="0">
                <a:latin typeface="Algerian" panose="04020705040A02060702" pitchFamily="82" charset="0"/>
              </a:rPr>
              <a:t>Mercie pour votre attention durant cette présentation.</a:t>
            </a:r>
            <a:endParaRPr lang="fr-SN" sz="1600" dirty="0">
              <a:latin typeface="Algerian" panose="04020705040A02060702" pitchFamily="82" charset="0"/>
            </a:endParaRPr>
          </a:p>
        </p:txBody>
      </p:sp>
    </p:spTree>
    <p:extLst>
      <p:ext uri="{BB962C8B-B14F-4D97-AF65-F5344CB8AC3E}">
        <p14:creationId xmlns:p14="http://schemas.microsoft.com/office/powerpoint/2010/main" val="1579074045"/>
      </p:ext>
    </p:extLst>
  </p:cSld>
  <p:clrMapOvr>
    <a:masterClrMapping/>
  </p:clrMapOvr>
  <mc:AlternateContent xmlns:mc="http://schemas.openxmlformats.org/markup-compatibility/2006">
    <mc:Choice xmlns:p14="http://schemas.microsoft.com/office/powerpoint/2010/main" Requires="p14">
      <p:transition spd="slow" p14:dur="1500">
        <p:newsflash/>
        <p:sndAc>
          <p:stSnd>
            <p:snd r:embed="rId2" name="applause.wav"/>
          </p:stSnd>
        </p:sndAc>
      </p:transition>
    </mc:Choice>
    <mc:Fallback>
      <p:transition spd="slow">
        <p:newsflash/>
        <p:sndAc>
          <p:stSnd>
            <p:snd r:embed="rId2" name="applause.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D2D01-7852-3BB6-F57F-D29D64CBF5FA}"/>
              </a:ext>
            </a:extLst>
          </p:cNvPr>
          <p:cNvSpPr>
            <a:spLocks noGrp="1"/>
          </p:cNvSpPr>
          <p:nvPr>
            <p:ph type="title"/>
          </p:nvPr>
        </p:nvSpPr>
        <p:spPr>
          <a:xfrm>
            <a:off x="838200" y="853440"/>
            <a:ext cx="10515600" cy="538480"/>
          </a:xfrm>
        </p:spPr>
        <p:txBody>
          <a:bodyPr>
            <a:normAutofit/>
          </a:bodyPr>
          <a:lstStyle/>
          <a:p>
            <a:pPr algn="ctr"/>
            <a:r>
              <a:rPr lang="fr-FR" b="1" dirty="0"/>
              <a:t>Lors Du Processus D’installation </a:t>
            </a:r>
            <a:endParaRPr lang="fr-SN" b="1" dirty="0"/>
          </a:p>
        </p:txBody>
      </p:sp>
      <p:pic>
        <p:nvPicPr>
          <p:cNvPr id="5" name="Espace réservé du contenu 4">
            <a:extLst>
              <a:ext uri="{FF2B5EF4-FFF2-40B4-BE49-F238E27FC236}">
                <a16:creationId xmlns:a16="http://schemas.microsoft.com/office/drawing/2014/main" id="{F99A932F-987E-D7BE-4A97-AB1BF841AFA2}"/>
              </a:ext>
            </a:extLst>
          </p:cNvPr>
          <p:cNvPicPr>
            <a:picLocks noGrp="1" noChangeAspect="1"/>
          </p:cNvPicPr>
          <p:nvPr>
            <p:ph idx="1"/>
          </p:nvPr>
        </p:nvPicPr>
        <p:blipFill>
          <a:blip r:embed="rId3"/>
          <a:stretch>
            <a:fillRect/>
          </a:stretch>
        </p:blipFill>
        <p:spPr>
          <a:xfrm>
            <a:off x="186813" y="1391920"/>
            <a:ext cx="11484077" cy="5100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9968894"/>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4" name="click.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0908A5-9375-0E05-9559-56A447C34FA9}"/>
              </a:ext>
            </a:extLst>
          </p:cNvPr>
          <p:cNvSpPr>
            <a:spLocks noGrp="1"/>
          </p:cNvSpPr>
          <p:nvPr>
            <p:ph type="title"/>
          </p:nvPr>
        </p:nvSpPr>
        <p:spPr>
          <a:xfrm>
            <a:off x="838200" y="873816"/>
            <a:ext cx="10515600" cy="731407"/>
          </a:xfrm>
        </p:spPr>
        <p:txBody>
          <a:bodyPr>
            <a:normAutofit fontScale="90000"/>
          </a:bodyPr>
          <a:lstStyle/>
          <a:p>
            <a:pPr algn="ctr"/>
            <a:r>
              <a:rPr lang="fr-FR" sz="2800" b="1" dirty="0"/>
              <a:t>La partition du disque où le système va s’installer pendant le processus de l’installation du système</a:t>
            </a:r>
            <a:endParaRPr lang="fr-SN" sz="2800" b="1" dirty="0"/>
          </a:p>
        </p:txBody>
      </p:sp>
      <p:pic>
        <p:nvPicPr>
          <p:cNvPr id="9" name="Image 8">
            <a:extLst>
              <a:ext uri="{FF2B5EF4-FFF2-40B4-BE49-F238E27FC236}">
                <a16:creationId xmlns:a16="http://schemas.microsoft.com/office/drawing/2014/main" id="{087E8B67-C7AB-92D2-CA8E-0EBFC93A8C09}"/>
              </a:ext>
            </a:extLst>
          </p:cNvPr>
          <p:cNvPicPr>
            <a:picLocks noChangeAspect="1"/>
          </p:cNvPicPr>
          <p:nvPr/>
        </p:nvPicPr>
        <p:blipFill rotWithShape="1">
          <a:blip r:embed="rId3"/>
          <a:srcRect r="13081" b="15838"/>
          <a:stretch/>
        </p:blipFill>
        <p:spPr>
          <a:xfrm>
            <a:off x="411316" y="1246509"/>
            <a:ext cx="11313324" cy="47376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92559834"/>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4" name="click.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16CFE1-9C9A-771F-C206-D99ED27A81B3}"/>
              </a:ext>
            </a:extLst>
          </p:cNvPr>
          <p:cNvSpPr>
            <a:spLocks noGrp="1"/>
          </p:cNvSpPr>
          <p:nvPr>
            <p:ph type="title"/>
          </p:nvPr>
        </p:nvSpPr>
        <p:spPr>
          <a:xfrm>
            <a:off x="970280" y="832486"/>
            <a:ext cx="10515600" cy="494870"/>
          </a:xfrm>
        </p:spPr>
        <p:txBody>
          <a:bodyPr>
            <a:normAutofit fontScale="90000"/>
          </a:bodyPr>
          <a:lstStyle/>
          <a:p>
            <a:pPr algn="ctr"/>
            <a:r>
              <a:rPr lang="fr-FR" b="1" dirty="0">
                <a:latin typeface="Algerian" panose="04020705040A02060702" pitchFamily="82" charset="0"/>
              </a:rPr>
              <a:t>Création d’un utilisateur local</a:t>
            </a:r>
            <a:endParaRPr lang="fr-SN" b="1" dirty="0">
              <a:latin typeface="Algerian" panose="04020705040A02060702" pitchFamily="82" charset="0"/>
            </a:endParaRPr>
          </a:p>
        </p:txBody>
      </p:sp>
      <p:pic>
        <p:nvPicPr>
          <p:cNvPr id="5" name="Espace réservé du contenu 4">
            <a:extLst>
              <a:ext uri="{FF2B5EF4-FFF2-40B4-BE49-F238E27FC236}">
                <a16:creationId xmlns:a16="http://schemas.microsoft.com/office/drawing/2014/main" id="{09736748-2D30-E165-48C1-577E238853F3}"/>
              </a:ext>
            </a:extLst>
          </p:cNvPr>
          <p:cNvPicPr>
            <a:picLocks noGrp="1" noChangeAspect="1"/>
          </p:cNvPicPr>
          <p:nvPr>
            <p:ph idx="1"/>
          </p:nvPr>
        </p:nvPicPr>
        <p:blipFill rotWithShape="1">
          <a:blip r:embed="rId3"/>
          <a:stretch/>
        </p:blipFill>
        <p:spPr>
          <a:xfrm>
            <a:off x="1818969" y="1445342"/>
            <a:ext cx="8111612" cy="437535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205962772"/>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4" name="click.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DF0A54-6263-481D-3B78-6C13D3DC90E1}"/>
              </a:ext>
            </a:extLst>
          </p:cNvPr>
          <p:cNvSpPr>
            <a:spLocks noGrp="1"/>
          </p:cNvSpPr>
          <p:nvPr>
            <p:ph type="title"/>
          </p:nvPr>
        </p:nvSpPr>
        <p:spPr>
          <a:xfrm>
            <a:off x="1335921" y="462116"/>
            <a:ext cx="9520158" cy="560439"/>
          </a:xfrm>
        </p:spPr>
        <p:txBody>
          <a:bodyPr>
            <a:normAutofit fontScale="90000"/>
          </a:bodyPr>
          <a:lstStyle/>
          <a:p>
            <a:pPr marL="457200" indent="-457200" algn="ctr">
              <a:buFont typeface="Arial" panose="020B0604020202020204" pitchFamily="34" charset="0"/>
              <a:buChar char="•"/>
            </a:pPr>
            <a:br>
              <a:rPr lang="fr-FR" dirty="0"/>
            </a:br>
            <a:r>
              <a:rPr lang="fr-FR" b="1" dirty="0">
                <a:latin typeface="Algerian" panose="04020705040A02060702" pitchFamily="82" charset="0"/>
              </a:rPr>
              <a:t>Gestion des Disques et des Quotas</a:t>
            </a:r>
            <a:endParaRPr lang="fr-SN" dirty="0">
              <a:latin typeface="Algerian" panose="04020705040A02060702" pitchFamily="82" charset="0"/>
            </a:endParaRPr>
          </a:p>
        </p:txBody>
      </p:sp>
      <p:sp>
        <p:nvSpPr>
          <p:cNvPr id="3" name="Espace réservé du contenu 2">
            <a:extLst>
              <a:ext uri="{FF2B5EF4-FFF2-40B4-BE49-F238E27FC236}">
                <a16:creationId xmlns:a16="http://schemas.microsoft.com/office/drawing/2014/main" id="{24A47898-84AE-240D-D78E-490F7F067A17}"/>
              </a:ext>
            </a:extLst>
          </p:cNvPr>
          <p:cNvSpPr>
            <a:spLocks noGrp="1"/>
          </p:cNvSpPr>
          <p:nvPr>
            <p:ph idx="1"/>
          </p:nvPr>
        </p:nvSpPr>
        <p:spPr>
          <a:xfrm>
            <a:off x="838200" y="1474838"/>
            <a:ext cx="10515600" cy="5169801"/>
          </a:xfrm>
        </p:spPr>
        <p:txBody>
          <a:bodyPr>
            <a:normAutofit/>
          </a:bodyPr>
          <a:lstStyle/>
          <a:p>
            <a:pPr algn="ctr">
              <a:lnSpc>
                <a:spcPct val="80000"/>
              </a:lnSpc>
              <a:buFont typeface="Wingdings" panose="05000000000000000000" pitchFamily="2" charset="2"/>
              <a:buChar char="q"/>
            </a:pPr>
            <a:r>
              <a:rPr lang="fr-FR" b="1" dirty="0"/>
              <a:t>Section 2:</a:t>
            </a:r>
          </a:p>
          <a:p>
            <a:pPr marL="0" indent="0">
              <a:buNone/>
            </a:pPr>
            <a:r>
              <a:rPr lang="fr-FR" dirty="0"/>
              <a:t>Les disques virtuels ont été configurés en attribuant des quotas spécifiques à chaque département. Pour le département de développement, un quota de 5 Go par utilisateur a été configuré, tandis que pour le département des ventes, un quota de 3 Go par utilisateur a été configuré aussi. Le département des ressources humaines a reçu un quota de 7 Go par utilisateur. Nous avons utilisé </a:t>
            </a:r>
            <a:r>
              <a:rPr lang="fr-FR" b="1" dirty="0"/>
              <a:t>l'outil DiskPart pour voir </a:t>
            </a:r>
            <a:r>
              <a:rPr lang="fr-FR" dirty="0"/>
              <a:t> </a:t>
            </a:r>
            <a:r>
              <a:rPr lang="fr-FR" b="1" dirty="0"/>
              <a:t>Les partitions </a:t>
            </a:r>
            <a:r>
              <a:rPr lang="fr-FR" dirty="0"/>
              <a:t>du disque et la table de partition utiliser .Tandis que </a:t>
            </a:r>
            <a:r>
              <a:rPr lang="fr-FR" b="1" dirty="0"/>
              <a:t>les quotas </a:t>
            </a:r>
            <a:r>
              <a:rPr lang="fr-FR" dirty="0"/>
              <a:t>ont été configurés manuellement Veuillez consulter les captures d'écran ci-dessous pour voir les étapes de configuration des quotas , la table de partition utiliser pour ces disques.</a:t>
            </a:r>
          </a:p>
          <a:p>
            <a:pPr marL="0" indent="0">
              <a:buNone/>
            </a:pPr>
            <a:endParaRPr lang="fr-FR" dirty="0"/>
          </a:p>
        </p:txBody>
      </p:sp>
    </p:spTree>
    <p:extLst>
      <p:ext uri="{BB962C8B-B14F-4D97-AF65-F5344CB8AC3E}">
        <p14:creationId xmlns:p14="http://schemas.microsoft.com/office/powerpoint/2010/main" val="1924511482"/>
      </p:ext>
    </p:extLst>
  </p:cSld>
  <p:clrMapOvr>
    <a:masterClrMapping/>
  </p:clrMapOvr>
  <mc:AlternateContent xmlns:mc="http://schemas.openxmlformats.org/markup-compatibility/2006" xmlns:p14="http://schemas.microsoft.com/office/powerpoint/2010/main">
    <mc:Choice Requires="p14">
      <p:transition spd="slow" p14:dur="1250">
        <p14:doors dir="vert"/>
        <p:sndAc>
          <p:stSnd>
            <p:snd r:embed="rId2" name="click.wav"/>
          </p:stSnd>
        </p:sndAc>
      </p:transition>
    </mc:Choice>
    <mc:Fallback xmlns="">
      <p:transition spd="slow">
        <p:fade/>
        <p:sndAc>
          <p:stSnd>
            <p:snd r:embed="rId3" name="click.wav"/>
          </p:stSnd>
        </p:sndAc>
      </p:transition>
    </mc:Fallback>
  </mc:AlternateContent>
</p:sld>
</file>

<file path=ppt/theme/theme1.xml><?xml version="1.0" encoding="utf-8"?>
<a:theme xmlns:a="http://schemas.openxmlformats.org/drawingml/2006/main" name="Galerie">
  <a:themeElements>
    <a:clrScheme name="Galerie">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erie">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2618</TotalTime>
  <Words>1780</Words>
  <Application>Microsoft Office PowerPoint</Application>
  <PresentationFormat>Grand écran</PresentationFormat>
  <Paragraphs>104</Paragraphs>
  <Slides>55</Slides>
  <Notes>1</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Titres des diapositives</vt:lpstr>
      </vt:variant>
      <vt:variant>
        <vt:i4>55</vt:i4>
      </vt:variant>
      <vt:variant>
        <vt:lpstr>Diaporamas personnalisés</vt:lpstr>
      </vt:variant>
      <vt:variant>
        <vt:i4>1</vt:i4>
      </vt:variant>
    </vt:vector>
  </HeadingPairs>
  <TitlesOfParts>
    <vt:vector size="64" baseType="lpstr">
      <vt:lpstr>Algerian</vt:lpstr>
      <vt:lpstr>Aptos</vt:lpstr>
      <vt:lpstr>Arial</vt:lpstr>
      <vt:lpstr>Courier New</vt:lpstr>
      <vt:lpstr>Rockwell</vt:lpstr>
      <vt:lpstr>Times New Roman</vt:lpstr>
      <vt:lpstr>Wingdings</vt:lpstr>
      <vt:lpstr>Galerie</vt:lpstr>
      <vt:lpstr> Mini-projet de l’ entreprise Techcorp </vt:lpstr>
      <vt:lpstr>Plan du projet</vt:lpstr>
      <vt:lpstr>   Introduction</vt:lpstr>
      <vt:lpstr>Configuration Initiale</vt:lpstr>
      <vt:lpstr>Présentation PowerPoint</vt:lpstr>
      <vt:lpstr>Lors Du Processus D’installation </vt:lpstr>
      <vt:lpstr>La partition du disque où le système va s’installer pendant le processus de l’installation du système</vt:lpstr>
      <vt:lpstr>Création d’un utilisateur local</vt:lpstr>
      <vt:lpstr> Gestion des Disques et des Quotas</vt:lpstr>
      <vt:lpstr>Outil Diskpart</vt:lpstr>
      <vt:lpstr>Présentation PowerPoint</vt:lpstr>
      <vt:lpstr>Configuration des Quotas manuellement</vt:lpstr>
      <vt:lpstr>Présentation PowerPoint</vt:lpstr>
      <vt:lpstr>Présentation PowerPoint</vt:lpstr>
      <vt:lpstr>Gestion des Utilisateurs et des Autorisations NTFS </vt:lpstr>
      <vt:lpstr>Création des comptes standards et des groupes</vt:lpstr>
      <vt:lpstr>Présentation PowerPoint</vt:lpstr>
      <vt:lpstr>Présentation PowerPoint</vt:lpstr>
      <vt:lpstr>Dossiers partagés et des sous dossiers avec des autorisations Ntfs </vt:lpstr>
      <vt:lpstr>Présentation PowerPoint</vt:lpstr>
      <vt:lpstr>Dossier commun entre les départements</vt:lpstr>
      <vt:lpstr>Présentation PowerPoint</vt:lpstr>
      <vt:lpstr>Configuration Réseau </vt:lpstr>
      <vt:lpstr>Présentation PowerPoint</vt:lpstr>
      <vt:lpstr>Présentation PowerPoint</vt:lpstr>
      <vt:lpstr>Configuration des adresses IP statique</vt:lpstr>
      <vt:lpstr>Présentation PowerPoint</vt:lpstr>
      <vt:lpstr>Présentation PowerPoint</vt:lpstr>
      <vt:lpstr> Sécurité</vt:lpstr>
      <vt:lpstr>Présentation PowerPoint</vt:lpstr>
      <vt:lpstr>Présentation PowerPoint</vt:lpstr>
      <vt:lpstr>L’activation du pare-feu Windows</vt:lpstr>
      <vt:lpstr>Présentation PowerPoint</vt:lpstr>
      <vt:lpstr>Configuration des politiques de sécurités</vt:lpstr>
      <vt:lpstr>Présentation PowerPoint</vt:lpstr>
      <vt:lpstr>Chiffrement avec BitLocker</vt:lpstr>
      <vt:lpstr>Problème  d’activation de BitLocker lors de l’activation de BitLocker </vt:lpstr>
      <vt:lpstr>Présentation PowerPoint</vt:lpstr>
      <vt:lpstr>Automatisation avec PowerShell </vt:lpstr>
      <vt:lpstr>Présentation PowerPoint</vt:lpstr>
      <vt:lpstr>Présentation PowerPoint</vt:lpstr>
      <vt:lpstr>Présentation PowerPoint</vt:lpstr>
      <vt:lpstr>Présentation PowerPoint</vt:lpstr>
      <vt:lpstr>Présentation PowerPoint</vt:lpstr>
      <vt:lpstr>Présentation PowerPoint</vt:lpstr>
      <vt:lpstr> Configuration automatique des autorisations NTFS sur les dossiers partagés </vt:lpstr>
      <vt:lpstr>Présentation PowerPoint</vt:lpstr>
      <vt:lpstr>Création des adress IP statique</vt:lpstr>
      <vt:lpstr>Présentation PowerPoint</vt:lpstr>
      <vt:lpstr>Présentation PowerPoint</vt:lpstr>
      <vt:lpstr>Présentation PowerPoint</vt:lpstr>
      <vt:lpstr>Présentation PowerPoint</vt:lpstr>
      <vt:lpstr>Présentation PowerPoint</vt:lpstr>
      <vt:lpstr>Conclusion </vt:lpstr>
      <vt:lpstr>Présentation PowerPoint</vt:lpstr>
      <vt:lpstr>Diaporama personnalisé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Abdoulaye Camara</dc:creator>
  <cp:lastModifiedBy>Abdoulaye Camara</cp:lastModifiedBy>
  <cp:revision>3</cp:revision>
  <dcterms:created xsi:type="dcterms:W3CDTF">2024-04-07T14:49:11Z</dcterms:created>
  <dcterms:modified xsi:type="dcterms:W3CDTF">2024-04-18T07:13:38Z</dcterms:modified>
</cp:coreProperties>
</file>